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comments/comment1.xml" ContentType="application/vnd.openxmlformats-officedocument.presentationml.comment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s/comment2.xml" ContentType="application/vnd.openxmlformats-officedocument.presentationml.comments+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comments/comment3.xml" ContentType="application/vnd.openxmlformats-officedocument.presentationml.comments+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3"/>
    <p:sldId id="280" r:id="rId34"/>
    <p:sldId id="281" r:id="rId35"/>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2" clrIdx="0"/>
  <p:cmAuthor id="1" name="Jesse Glick" initials="J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comments" Target="comments/comment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comments" Target="comments/comment2.xml"/><Relationship Id="rId33" Type="http://schemas.openxmlformats.org/officeDocument/2006/relationships/slide" Target="slides/slide24.xml"/><Relationship Id="rId34" Type="http://schemas.openxmlformats.org/officeDocument/2006/relationships/slide" Target="slides/slide25.xml"/><Relationship Id="rId35" Type="http://schemas.openxmlformats.org/officeDocument/2006/relationships/slide" Target="slides/slide26.xml"/><Relationship Id="rId36" Type="http://schemas.openxmlformats.org/officeDocument/2006/relationships/comments" Target="comments/comment3.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5-12-21T18:43:31.301" idx="1">
    <p:pos x="5832" y="1584"/>
    <p:text>Write TODOs
Test on Windows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5-12-21T18:42:08.698" idx="1">
    <p:pos x="6000" y="0"/>
    <p:text>There is no expectation that a plugin ever move away from 1.568+ SCM/SimpleBuildStep/SimpleBuildWrapper if that API suffices for its functionality.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5-12-22T23:29:34.067" idx="2">
    <p:pos x="5624" y="832"/>
    <p:text>Put some picture with shipping containers</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 name="Shape 724"/>
          <p:cNvSpPr/>
          <p:nvPr>
            <p:ph type="sldImg"/>
          </p:nvPr>
        </p:nvSpPr>
        <p:spPr>
          <a:xfrm>
            <a:off x="1143000" y="685800"/>
            <a:ext cx="4572000" cy="3429000"/>
          </a:xfrm>
          <a:prstGeom prst="rect">
            <a:avLst/>
          </a:prstGeom>
        </p:spPr>
        <p:txBody>
          <a:bodyPr/>
          <a:lstStyle/>
          <a:p>
            <a:pPr/>
          </a:p>
        </p:txBody>
      </p:sp>
      <p:sp>
        <p:nvSpPr>
          <p:cNvPr id="725" name="Shape 7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Visiualization is available only in the enterprise edition, no Team (opensource).</a:t>
            </a:r>
          </a:p>
          <a:p>
            <a:pPr/>
          </a:p>
          <a:p>
            <a:pPr/>
            <a:r>
              <a:t>Also enterprise only is Check.points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ph type="sldImg"/>
          </p:nvPr>
        </p:nvSpPr>
        <p:spPr>
          <a:prstGeom prst="rect">
            <a:avLst/>
          </a:prstGeom>
        </p:spPr>
        <p:txBody>
          <a:bodyPr/>
          <a:lstStyle/>
          <a:p>
            <a:pPr/>
          </a:p>
        </p:txBody>
      </p:sp>
      <p:sp>
        <p:nvSpPr>
          <p:cNvPr id="793" name="Shape 793"/>
          <p:cNvSpPr/>
          <p:nvPr>
            <p:ph type="body" sz="quarter" idx="1"/>
          </p:nvPr>
        </p:nvSpPr>
        <p:spPr>
          <a:prstGeom prst="rect">
            <a:avLst/>
          </a:prstGeom>
        </p:spPr>
        <p:txBody>
          <a:bodyPr/>
          <a:lstStyle/>
          <a:p>
            <a:pPr/>
            <a:r>
              <a:t>Need to have very little Groovy knowledge. Just be able to identify and coopy/past code snippets etc.</a:t>
            </a:r>
          </a:p>
          <a:p>
            <a:pPr/>
          </a:p>
          <a:p>
            <a:pPr/>
            <a:r>
              <a:t>Lots of flex, little coding needed. Can also store you code and workflow esigns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8" name="Shape 798"/>
          <p:cNvSpPr/>
          <p:nvPr>
            <p:ph type="sldImg"/>
          </p:nvPr>
        </p:nvSpPr>
        <p:spPr>
          <a:prstGeom prst="rect">
            <a:avLst/>
          </a:prstGeom>
        </p:spPr>
        <p:txBody>
          <a:bodyPr/>
          <a:lstStyle/>
          <a:p>
            <a:pPr/>
          </a:p>
        </p:txBody>
      </p:sp>
      <p:sp>
        <p:nvSpPr>
          <p:cNvPr id="799" name="Shape 799"/>
          <p:cNvSpPr/>
          <p:nvPr>
            <p:ph type="body" sz="quarter" idx="1"/>
          </p:nvPr>
        </p:nvSpPr>
        <p:spPr>
          <a:prstGeom prst="rect">
            <a:avLst/>
          </a:prstGeom>
        </p:spPr>
        <p:txBody>
          <a:bodyPr/>
          <a:lstStyle/>
          <a:p>
            <a:pPr/>
            <a:r>
              <a:t>Step 1 – create new workflopw</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0" name="Shape 810"/>
          <p:cNvSpPr/>
          <p:nvPr>
            <p:ph type="sldImg"/>
          </p:nvPr>
        </p:nvSpPr>
        <p:spPr>
          <a:prstGeom prst="rect">
            <a:avLst/>
          </a:prstGeom>
        </p:spPr>
        <p:txBody>
          <a:bodyPr/>
          <a:lstStyle/>
          <a:p>
            <a:pPr/>
          </a:p>
        </p:txBody>
      </p:sp>
      <p:sp>
        <p:nvSpPr>
          <p:cNvPr id="811" name="Shape 811"/>
          <p:cNvSpPr/>
          <p:nvPr>
            <p:ph type="body" sz="quarter" idx="1"/>
          </p:nvPr>
        </p:nvSpPr>
        <p:spPr>
          <a:prstGeom prst="rect">
            <a:avLst/>
          </a:prstGeom>
        </p:spPr>
        <p:txBody>
          <a:bodyPr/>
          <a:lstStyle/>
          <a:p>
            <a:pPr/>
            <a:r>
              <a:t>SCM = source control manager</a:t>
            </a:r>
          </a:p>
          <a:p>
            <a:pPr/>
          </a:p>
          <a:p>
            <a:pPr/>
            <a:r>
              <a:t>Tick Snippet Generator to limit need for Groovy.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0" name="Shape 820"/>
          <p:cNvSpPr/>
          <p:nvPr>
            <p:ph type="sldImg"/>
          </p:nvPr>
        </p:nvSpPr>
        <p:spPr>
          <a:prstGeom prst="rect">
            <a:avLst/>
          </a:prstGeom>
        </p:spPr>
        <p:txBody>
          <a:bodyPr/>
          <a:lstStyle/>
          <a:p>
            <a:pPr/>
          </a:p>
        </p:txBody>
      </p:sp>
      <p:sp>
        <p:nvSpPr>
          <p:cNvPr id="821" name="Shape 821"/>
          <p:cNvSpPr/>
          <p:nvPr>
            <p:ph type="body" sz="quarter" idx="1"/>
          </p:nvPr>
        </p:nvSpPr>
        <p:spPr>
          <a:prstGeom prst="rect">
            <a:avLst/>
          </a:prstGeom>
        </p:spPr>
        <p:txBody>
          <a:bodyPr/>
          <a:lstStyle/>
          <a:p>
            <a:pPr/>
            <a:r>
              <a:t>“node” doesn’t exist in Groovy – it is a DSL</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First line odf groovy script.</a:t>
            </a:r>
          </a:p>
          <a:p>
            <a:pPr/>
          </a:p>
          <a:p>
            <a:pPr/>
            <a:r>
              <a:t>Using Groovey sandbox and this snippet generator makes this as easy as ppossible.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2" name="Shape 832"/>
          <p:cNvSpPr/>
          <p:nvPr>
            <p:ph type="sldImg"/>
          </p:nvPr>
        </p:nvSpPr>
        <p:spPr>
          <a:prstGeom prst="rect">
            <a:avLst/>
          </a:prstGeom>
        </p:spPr>
        <p:txBody>
          <a:bodyPr/>
          <a:lstStyle/>
          <a:p>
            <a:pPr/>
          </a:p>
        </p:txBody>
      </p:sp>
      <p:sp>
        <p:nvSpPr>
          <p:cNvPr id="833" name="Shape 833"/>
          <p:cNvSpPr/>
          <p:nvPr>
            <p:ph type="body" sz="quarter" idx="1"/>
          </p:nvPr>
        </p:nvSpPr>
        <p:spPr>
          <a:prstGeom prst="rect">
            <a:avLst/>
          </a:prstGeom>
        </p:spPr>
        <p:txBody>
          <a:bodyPr/>
          <a:lstStyle/>
          <a:p>
            <a:pPr/>
            <a:r>
              <a:t>Snippet wiz creates the groovy for you</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9" name="Shape 1009"/>
          <p:cNvSpPr/>
          <p:nvPr>
            <p:ph type="sldImg"/>
          </p:nvPr>
        </p:nvSpPr>
        <p:spPr>
          <a:prstGeom prst="rect">
            <a:avLst/>
          </a:prstGeom>
        </p:spPr>
        <p:txBody>
          <a:bodyPr/>
          <a:lstStyle/>
          <a:p>
            <a:pPr/>
          </a:p>
        </p:txBody>
      </p:sp>
      <p:sp>
        <p:nvSpPr>
          <p:cNvPr id="1010" name="Shape 1010"/>
          <p:cNvSpPr/>
          <p:nvPr>
            <p:ph type="body" sz="quarter" idx="1"/>
          </p:nvPr>
        </p:nvSpPr>
        <p:spPr>
          <a:prstGeom prst="rect">
            <a:avLst/>
          </a:prstGeom>
        </p:spPr>
        <p:txBody>
          <a:bodyPr/>
          <a:lstStyle/>
          <a:p>
            <a:pPr/>
            <a:r>
              <a:t>Input is the command for interaction, then specify what you want to have user do i.e. approve something.</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Shape 12"/>
          <p:cNvSpPr/>
          <p:nvPr>
            <p:ph type="body" sz="quarter" idx="1"/>
          </p:nvPr>
        </p:nvSpPr>
        <p:spPr>
          <a:xfrm>
            <a:off x="1524000" y="3602037"/>
            <a:ext cx="9144000" cy="1655764"/>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nvSpPr>
        <p:spPr>
          <a:xfrm>
            <a:off x="5464256" y="3298195"/>
            <a:ext cx="1292475"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4" name="Shape 14"/>
          <p:cNvSpPr/>
          <p:nvPr/>
        </p:nvSpPr>
        <p:spPr>
          <a:xfrm>
            <a:off x="5464256" y="3298195"/>
            <a:ext cx="1292475" cy="243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5" name="Shape 1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94" name="Shape 94"/>
          <p:cNvSpPr/>
          <p:nvPr>
            <p:ph type="title"/>
          </p:nvPr>
        </p:nvSpPr>
        <p:spPr>
          <a:prstGeom prst="rect">
            <a:avLst/>
          </a:prstGeom>
        </p:spPr>
        <p:txBody>
          <a:bodyPr/>
          <a:lstStyle/>
          <a:p>
            <a:pPr/>
            <a:r>
              <a:t>Title Text</a:t>
            </a:r>
          </a:p>
        </p:txBody>
      </p:sp>
      <p:sp>
        <p:nvSpPr>
          <p:cNvPr id="95" name="Shape 95"/>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6" name="Shape 9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03" name="Shape 103"/>
          <p:cNvSpPr/>
          <p:nvPr>
            <p:ph type="title"/>
          </p:nvPr>
        </p:nvSpPr>
        <p:spPr>
          <a:xfrm>
            <a:off x="8724900" y="365125"/>
            <a:ext cx="2628900" cy="5811838"/>
          </a:xfrm>
          <a:prstGeom prst="rect">
            <a:avLst/>
          </a:prstGeom>
        </p:spPr>
        <p:txBody>
          <a:bodyPr/>
          <a:lstStyle/>
          <a:p>
            <a:pPr/>
            <a:r>
              <a:t>Title Text</a:t>
            </a:r>
          </a:p>
        </p:txBody>
      </p:sp>
      <p:sp>
        <p:nvSpPr>
          <p:cNvPr id="104" name="Shape 104"/>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5" name="Shape 10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2" name="Shape 11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3" name="Shape 11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115"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6" name="Shape 116"/>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17" name="Shape 117"/>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18"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 name="Shape 11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20" name="Shape 120"/>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 name="Shape 12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8" name="Shape 12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30" name="Shape 130"/>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1" name="Shape 131"/>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2" name="Shape 13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9" name="Shape 13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0" name="Shape 14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42" name="Shape 142"/>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43" name="Shape 143"/>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44" name="Shape 144"/>
          <p:cNvSpPr/>
          <p:nvPr>
            <p:ph type="body" sz="half" idx="13"/>
          </p:nvPr>
        </p:nvSpPr>
        <p:spPr>
          <a:xfrm>
            <a:off x="6397364" y="1693140"/>
            <a:ext cx="5364401" cy="4568100"/>
          </a:xfrm>
          <a:prstGeom prst="rect">
            <a:avLst/>
          </a:prstGeom>
        </p:spPr>
        <p:txBody>
          <a:bodyPr lIns="91423" tIns="91423" rIns="91423" bIns="91423"/>
          <a:lstStyle/>
          <a:p>
            <a:pPr/>
          </a:p>
        </p:txBody>
      </p:sp>
      <p:sp>
        <p:nvSpPr>
          <p:cNvPr id="145" name="Shape 14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 name="Shape 15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3" name="Shape 15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15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6" name="Shape 156"/>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7" name="Shape 15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8"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159" name="Shape 15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hape 16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7" name="Shape 16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69" name="Shape 169"/>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0" name="Shape 17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 name="Shape 17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8" name="Shape 17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80" name="Shape 18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 name="Shape 18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8" name="Shape 18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190" name="Shape 190"/>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191" name="Shape 191"/>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2" name="Shape 192"/>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3" name="Shape 193"/>
          <p:cNvSpPr/>
          <p:nvPr>
            <p:ph type="body" sz="half" idx="13"/>
          </p:nvPr>
        </p:nvSpPr>
        <p:spPr>
          <a:xfrm>
            <a:off x="892923" y="1905000"/>
            <a:ext cx="4542802" cy="4448701"/>
          </a:xfrm>
          <a:prstGeom prst="rect">
            <a:avLst/>
          </a:prstGeom>
        </p:spPr>
        <p:txBody>
          <a:bodyPr lIns="91423" tIns="91423" rIns="91423" bIns="91423"/>
          <a:lstStyle/>
          <a:p>
            <a:pPr/>
          </a:p>
        </p:txBody>
      </p:sp>
      <p:sp>
        <p:nvSpPr>
          <p:cNvPr id="194" name="Shape 19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Shape 20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2" name="Shape 20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04" name="Shape 204"/>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5" name="Shape 205"/>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206" name="Shape 206"/>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7" name="Shape 2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2" name="Shape 22"/>
          <p:cNvSpPr/>
          <p:nvPr>
            <p:ph type="title"/>
          </p:nvPr>
        </p:nvSpPr>
        <p:spPr>
          <a:prstGeom prst="rect">
            <a:avLst/>
          </a:prstGeom>
        </p:spPr>
        <p:txBody>
          <a:bodyPr/>
          <a:lstStyle/>
          <a:p>
            <a:pPr/>
            <a:r>
              <a:t>Title Text</a:t>
            </a:r>
          </a:p>
        </p:txBody>
      </p:sp>
      <p:sp>
        <p:nvSpPr>
          <p:cNvPr id="23" name="Shape 2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4" name="Shape 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4" name="Shape 21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15" name="Shape 21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1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17" name="Shape 21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18"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219" name="Shape 219"/>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0" name="Shape 220"/>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1" name="Shape 221"/>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22"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23" name="Shape 22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 name="Shape 23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1" name="Shape 23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33"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234" name="Shape 234"/>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5" name="Shape 235"/>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6" name="Shape 23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3" name="Shape 24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4" name="Shape 24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46" name="Shape 24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47"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248"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249" name="Shape 249"/>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0" name="Shape 250"/>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1" name="Shape 251"/>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52"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3" name="Shape 25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 name="Shape 26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1" name="Shape 26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4" name="Shape 26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5"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66" name="Shape 266"/>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3" name="Shape 27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4" name="Shape 27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2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7"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278" name="Shape 27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79" name="Shape 279"/>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6" name="Shape 28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7" name="Shape 28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289" name="Shape 289"/>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90" name="Shape 290"/>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1" name="Shape 29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 name="Shape 29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9" name="Shape 29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01" name="Shape 301"/>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2" name="Shape 302"/>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3" name="Shape 30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0" name="Shape 31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1" name="Shape 31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13" name="Shape 313"/>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4" name="Shape 314"/>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5" name="Shape 315"/>
          <p:cNvSpPr/>
          <p:nvPr>
            <p:ph type="body" sz="half" idx="13"/>
          </p:nvPr>
        </p:nvSpPr>
        <p:spPr>
          <a:xfrm>
            <a:off x="6397364" y="1693140"/>
            <a:ext cx="5364401" cy="4568100"/>
          </a:xfrm>
          <a:prstGeom prst="rect">
            <a:avLst/>
          </a:prstGeom>
        </p:spPr>
        <p:txBody>
          <a:bodyPr lIns="91423" tIns="91423" rIns="91423" bIns="91423"/>
          <a:lstStyle/>
          <a:p>
            <a:pPr/>
          </a:p>
        </p:txBody>
      </p:sp>
      <p:sp>
        <p:nvSpPr>
          <p:cNvPr id="316" name="Shape 31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3" name="Shape 32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4" name="Shape 32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32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7" name="Shape 327"/>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8" name="Shape 32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9"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330" name="Shape 33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hape 33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8" name="Shape 33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40" name="Shape 340"/>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1" name="Shape 3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1" name="Shape 31"/>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2" name="Shape 32"/>
          <p:cNvSpPr/>
          <p:nvPr>
            <p:ph type="body" sz="quarter" idx="1"/>
          </p:nvPr>
        </p:nvSpPr>
        <p:spPr>
          <a:xfrm>
            <a:off x="831850" y="4589462"/>
            <a:ext cx="10515600" cy="1500189"/>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3" name="Shape 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8" name="Shape 34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9" name="Shape 34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51" name="Shape 35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8" name="Shape 35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9" name="Shape 35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61" name="Shape 361"/>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362" name="Shape 362"/>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3" name="Shape 363"/>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4" name="Shape 364"/>
          <p:cNvSpPr/>
          <p:nvPr>
            <p:ph type="body" sz="half" idx="13"/>
          </p:nvPr>
        </p:nvSpPr>
        <p:spPr>
          <a:xfrm>
            <a:off x="892923" y="1905000"/>
            <a:ext cx="4542802" cy="4448701"/>
          </a:xfrm>
          <a:prstGeom prst="rect">
            <a:avLst/>
          </a:prstGeom>
        </p:spPr>
        <p:txBody>
          <a:bodyPr lIns="91423" tIns="91423" rIns="91423" bIns="91423"/>
          <a:lstStyle/>
          <a:p>
            <a:pPr/>
          </a:p>
        </p:txBody>
      </p:sp>
      <p:sp>
        <p:nvSpPr>
          <p:cNvPr id="365" name="Shape 36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 name="Shape 37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3" name="Shape 37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75" name="Shape 375"/>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6" name="Shape 376"/>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77" name="Shape 377"/>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8" name="Shape 37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5" name="Shape 38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6" name="Shape 38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388" name="Shape 38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89"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390" name="Shape 390"/>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1" name="Shape 391"/>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2" name="Shape 392"/>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93"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4" name="Shape 39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1" name="Shape 40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2" name="Shape 40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04"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405" name="Shape 405"/>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6" name="Shape 406"/>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07" name="Shape 4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Shape 41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5" name="Shape 41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417" name="Shape 41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418"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419"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420" name="Shape 420"/>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1" name="Shape 421"/>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2" name="Shape 422"/>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423"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24" name="Shape 42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1" name="Shape 43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32" name="Shape 43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3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3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35" name="Shape 43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36"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37" name="Shape 437"/>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Shape 44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45" name="Shape 44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4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4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48"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449" name="Shape 44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450" name="Shape 450"/>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7" name="Shape 45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58" name="Shape 45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5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460" name="Shape 460"/>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461" name="Shape 461"/>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62" name="Shape 462"/>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9" name="Shape 46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70" name="Shape 47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7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72"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3" name="Shape 473"/>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74" name="Shape 474"/>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75"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76" name="Shape 47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77" name="Shape 477"/>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40" name="Shape 40"/>
          <p:cNvSpPr/>
          <p:nvPr>
            <p:ph type="title"/>
          </p:nvPr>
        </p:nvSpPr>
        <p:spPr>
          <a:prstGeom prst="rect">
            <a:avLst/>
          </a:prstGeom>
        </p:spPr>
        <p:txBody>
          <a:bodyPr/>
          <a:lstStyle/>
          <a:p>
            <a:pPr/>
            <a:r>
              <a:t>Title Text</a:t>
            </a:r>
          </a:p>
        </p:txBody>
      </p:sp>
      <p:sp>
        <p:nvSpPr>
          <p:cNvPr id="41" name="Shape 41"/>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2" name="Shape 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Shape 48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85" name="Shape 48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8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487"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88" name="Shape 488"/>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89" name="Shape 489"/>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90"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91" name="Shape 49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92" name="Shape 492"/>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9" name="Shape 49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00" name="Shape 50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0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02" name="Shape 502"/>
          <p:cNvSpPr/>
          <p:nvPr>
            <p:ph type="title"/>
          </p:nvPr>
        </p:nvSpPr>
        <p:spPr>
          <a:xfrm>
            <a:off x="799775" y="845996"/>
            <a:ext cx="108844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03" name="Shape 503"/>
          <p:cNvSpPr/>
          <p:nvPr>
            <p:ph type="body" idx="1"/>
          </p:nvPr>
        </p:nvSpPr>
        <p:spPr>
          <a:xfrm>
            <a:off x="799775" y="1692211"/>
            <a:ext cx="10884400" cy="4526101"/>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04" name="Shape 50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1" name="Shape 511"/>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12" name="Shape 512"/>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13"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14" name="Shape 514"/>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15" name="Shape 515"/>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16" name="Shape 516"/>
          <p:cNvSpPr/>
          <p:nvPr>
            <p:ph type="body" sz="half" idx="13"/>
          </p:nvPr>
        </p:nvSpPr>
        <p:spPr>
          <a:xfrm>
            <a:off x="6397364" y="1693140"/>
            <a:ext cx="5364401" cy="4568100"/>
          </a:xfrm>
          <a:prstGeom prst="rect">
            <a:avLst/>
          </a:prstGeom>
        </p:spPr>
        <p:txBody>
          <a:bodyPr lIns="91423" tIns="91423" rIns="91423" bIns="91423"/>
          <a:lstStyle/>
          <a:p>
            <a:pPr/>
          </a:p>
        </p:txBody>
      </p:sp>
      <p:sp>
        <p:nvSpPr>
          <p:cNvPr id="517" name="Shape 51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4" name="Shape 52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25" name="Shape 52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2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52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28" name="Shape 528"/>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29" name="Shape 52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30"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531" name="Shape 53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39" name="Shape 53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4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41" name="Shape 541"/>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42" name="Shape 54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9" name="Shape 54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50" name="Shape 55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5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52" name="Shape 55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59" name="Shape 559"/>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60" name="Shape 56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61"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62" name="Shape 562"/>
          <p:cNvSpPr/>
          <p:nvPr/>
        </p:nvSpPr>
        <p:spPr>
          <a:xfrm flipH="1">
            <a:off x="5747549" y="1113365"/>
            <a:ext cx="1" cy="5181603"/>
          </a:xfrm>
          <a:prstGeom prst="line">
            <a:avLst/>
          </a:prstGeom>
          <a:ln>
            <a:solidFill>
              <a:srgbClr val="54575A"/>
            </a:solidFill>
          </a:ln>
        </p:spPr>
        <p:txBody>
          <a:bodyPr lIns="45718" tIns="45718" rIns="45718" bIns="45718"/>
          <a:lstStyle/>
          <a:p>
            <a:pPr/>
          </a:p>
        </p:txBody>
      </p:sp>
      <p:sp>
        <p:nvSpPr>
          <p:cNvPr id="563" name="Shape 563"/>
          <p:cNvSpPr/>
          <p:nvPr>
            <p:ph type="title"/>
          </p:nvPr>
        </p:nvSpPr>
        <p:spPr>
          <a:xfrm>
            <a:off x="892923" y="1070757"/>
            <a:ext cx="4542802" cy="834302"/>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64" name="Shape 564"/>
          <p:cNvSpPr/>
          <p:nvPr>
            <p:ph type="body" sz="half" idx="1"/>
          </p:nvPr>
        </p:nvSpPr>
        <p:spPr>
          <a:xfrm>
            <a:off x="6129866" y="1069678"/>
            <a:ext cx="5588001" cy="5284503"/>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65" name="Shape 565"/>
          <p:cNvSpPr/>
          <p:nvPr>
            <p:ph type="body" sz="half" idx="13"/>
          </p:nvPr>
        </p:nvSpPr>
        <p:spPr>
          <a:xfrm>
            <a:off x="892923" y="1905000"/>
            <a:ext cx="4542802" cy="4448701"/>
          </a:xfrm>
          <a:prstGeom prst="rect">
            <a:avLst/>
          </a:prstGeom>
        </p:spPr>
        <p:txBody>
          <a:bodyPr lIns="91423" tIns="91423" rIns="91423" bIns="91423"/>
          <a:lstStyle/>
          <a:p>
            <a:pPr/>
          </a:p>
        </p:txBody>
      </p:sp>
      <p:sp>
        <p:nvSpPr>
          <p:cNvPr id="566" name="Shape 56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3" name="Shape 573"/>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74" name="Shape 57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75"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76" name="Shape 576"/>
          <p:cNvSpPr/>
          <p:nvPr>
            <p:ph type="title"/>
          </p:nvPr>
        </p:nvSpPr>
        <p:spPr>
          <a:xfrm>
            <a:off x="719388" y="854021"/>
            <a:ext cx="5410401" cy="984900"/>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77" name="Shape 577"/>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578" name="Shape 578"/>
          <p:cNvSpPr/>
          <p:nvPr>
            <p:ph type="body" sz="half" idx="1"/>
          </p:nvPr>
        </p:nvSpPr>
        <p:spPr>
          <a:xfrm>
            <a:off x="719388" y="1838872"/>
            <a:ext cx="5410401" cy="4484400"/>
          </a:xfrm>
          <a:prstGeom prst="rect">
            <a:avLst/>
          </a:prstGeom>
        </p:spPr>
        <p:txBody>
          <a:bodyPr lIns="91423" tIns="91423" rIns="91423" bIns="91423"/>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79" name="Shape 5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6" name="Shape 586"/>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87" name="Shape 587"/>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88"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589" name="Shape 58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590"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591" name="Shape 591"/>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92" name="Shape 592"/>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93" name="Shape 593"/>
          <p:cNvSpPr/>
          <p:nvPr/>
        </p:nvSpPr>
        <p:spPr>
          <a:xfrm>
            <a:off x="4505961" y="6503760"/>
            <a:ext cx="3220000"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594"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95" name="Shape 59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2" name="Shape 60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03" name="Shape 60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0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05"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606" name="Shape 606"/>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07" name="Shape 607"/>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08" name="Shape 60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49" name="Shape 49"/>
          <p:cNvSpPr/>
          <p:nvPr>
            <p:ph type="title"/>
          </p:nvPr>
        </p:nvSpPr>
        <p:spPr>
          <a:xfrm>
            <a:off x="839787" y="365125"/>
            <a:ext cx="10515601" cy="1325563"/>
          </a:xfrm>
          <a:prstGeom prst="rect">
            <a:avLst/>
          </a:prstGeom>
        </p:spPr>
        <p:txBody>
          <a:bodyPr/>
          <a:lstStyle/>
          <a:p>
            <a:pPr/>
            <a:r>
              <a:t>Title Text</a:t>
            </a:r>
          </a:p>
        </p:txBody>
      </p:sp>
      <p:sp>
        <p:nvSpPr>
          <p:cNvPr id="50" name="Shape 50"/>
          <p:cNvSpPr/>
          <p:nvPr>
            <p:ph type="body" sz="quarter" idx="1"/>
          </p:nvPr>
        </p:nvSpPr>
        <p:spPr>
          <a:xfrm>
            <a:off x="839787" y="1681163"/>
            <a:ext cx="5157790" cy="823914"/>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51" name="Shape 51"/>
          <p:cNvSpPr/>
          <p:nvPr>
            <p:ph type="body" sz="quarter" idx="13"/>
          </p:nvPr>
        </p:nvSpPr>
        <p:spPr>
          <a:xfrm>
            <a:off x="6172200" y="1681163"/>
            <a:ext cx="5183188" cy="823914"/>
          </a:xfrm>
          <a:prstGeom prst="rect">
            <a:avLst/>
          </a:prstGeom>
        </p:spPr>
        <p:txBody>
          <a:bodyPr anchor="b"/>
          <a:lstStyle/>
          <a:p>
            <a:pPr/>
          </a:p>
        </p:txBody>
      </p:sp>
      <p:sp>
        <p:nvSpPr>
          <p:cNvPr id="52" name="Shape 5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15" name="Shape 61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16" name="Shape 61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1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18" name="Shape 61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619" name="image3.jpeg"/>
          <p:cNvPicPr>
            <a:picLocks noChangeAspect="1"/>
          </p:cNvPicPr>
          <p:nvPr/>
        </p:nvPicPr>
        <p:blipFill>
          <a:blip r:embed="rId4">
            <a:extLst/>
          </a:blip>
          <a:stretch>
            <a:fillRect/>
          </a:stretch>
        </p:blipFill>
        <p:spPr>
          <a:xfrm>
            <a:off x="3810001" y="3045883"/>
            <a:ext cx="8009599" cy="2999102"/>
          </a:xfrm>
          <a:prstGeom prst="rect">
            <a:avLst/>
          </a:prstGeom>
          <a:ln w="12700">
            <a:miter lim="400000"/>
          </a:ln>
        </p:spPr>
      </p:pic>
      <p:pic>
        <p:nvPicPr>
          <p:cNvPr id="620" name="image1.jpeg"/>
          <p:cNvPicPr>
            <a:picLocks noChangeAspect="1"/>
          </p:cNvPicPr>
          <p:nvPr/>
        </p:nvPicPr>
        <p:blipFill>
          <a:blip r:embed="rId2">
            <a:extLst/>
          </a:blip>
          <a:srcRect l="0" t="2" r="0" b="91998"/>
          <a:stretch>
            <a:fillRect/>
          </a:stretch>
        </p:blipFill>
        <p:spPr>
          <a:xfrm rot="10800000">
            <a:off x="0" y="6309300"/>
            <a:ext cx="12192000" cy="548701"/>
          </a:xfrm>
          <a:prstGeom prst="rect">
            <a:avLst/>
          </a:prstGeom>
          <a:ln w="12700">
            <a:miter lim="400000"/>
          </a:ln>
        </p:spPr>
      </p:pic>
      <p:sp>
        <p:nvSpPr>
          <p:cNvPr id="621" name="Shape 621"/>
          <p:cNvSpPr/>
          <p:nvPr>
            <p:ph type="title"/>
          </p:nvPr>
        </p:nvSpPr>
        <p:spPr>
          <a:xfrm>
            <a:off x="561716" y="301625"/>
            <a:ext cx="11128800" cy="836101"/>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22" name="Shape 622"/>
          <p:cNvSpPr/>
          <p:nvPr>
            <p:ph type="body" idx="1"/>
          </p:nvPr>
        </p:nvSpPr>
        <p:spPr>
          <a:xfrm>
            <a:off x="561716" y="1158875"/>
            <a:ext cx="11128800" cy="4886401"/>
          </a:xfrm>
          <a:prstGeom prst="rect">
            <a:avLst/>
          </a:prstGeom>
        </p:spPr>
        <p:txBody>
          <a:bodyPr lIns="91423" tIns="91423" rIns="91423" bIns="91423"/>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23" name="Shape 623"/>
          <p:cNvSpPr/>
          <p:nvPr/>
        </p:nvSpPr>
        <p:spPr>
          <a:xfrm>
            <a:off x="4492416" y="6503760"/>
            <a:ext cx="3220002"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624" name="image1.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25" name="Shape 62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2" name="Shape 63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33" name="Shape 63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3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3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36" name="Shape 63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37" name="image3.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38" name="Shape 638"/>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5" name="Shape 645"/>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46" name="Shape 646"/>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47"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4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49" name="image4.png"/>
          <p:cNvPicPr>
            <a:picLocks noChangeAspect="1"/>
          </p:cNvPicPr>
          <p:nvPr/>
        </p:nvPicPr>
        <p:blipFill>
          <a:blip r:embed="rId4">
            <a:extLst/>
          </a:blip>
          <a:stretch>
            <a:fillRect/>
          </a:stretch>
        </p:blipFill>
        <p:spPr>
          <a:xfrm>
            <a:off x="3947967" y="2644850"/>
            <a:ext cx="4718402" cy="1686902"/>
          </a:xfrm>
          <a:prstGeom prst="rect">
            <a:avLst/>
          </a:prstGeom>
          <a:ln w="12700">
            <a:miter lim="400000"/>
          </a:ln>
        </p:spPr>
      </p:pic>
      <p:sp>
        <p:nvSpPr>
          <p:cNvPr id="650" name="Shape 650"/>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651" name="Shape 651"/>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8" name="Shape 658"/>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59" name="Shape 659"/>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60"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61" name="Shape 661"/>
          <p:cNvSpPr/>
          <p:nvPr>
            <p:ph type="title"/>
          </p:nvPr>
        </p:nvSpPr>
        <p:spPr>
          <a:xfrm>
            <a:off x="914400" y="2111123"/>
            <a:ext cx="10363200" cy="1546502"/>
          </a:xfrm>
          <a:prstGeom prst="rect">
            <a:avLst/>
          </a:prstGeom>
        </p:spPr>
        <p:txBody>
          <a:bodyPr lIns="91423" tIns="91423" rIns="91423" bIns="91423"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662" name="Shape 662"/>
          <p:cNvSpPr/>
          <p:nvPr>
            <p:ph type="body" sz="quarter" idx="1"/>
          </p:nvPr>
        </p:nvSpPr>
        <p:spPr>
          <a:xfrm>
            <a:off x="914400" y="3786737"/>
            <a:ext cx="10363200" cy="1046402"/>
          </a:xfrm>
          <a:prstGeom prst="rect">
            <a:avLst/>
          </a:prstGeom>
        </p:spPr>
        <p:txBody>
          <a:bodyPr lIns="91423" tIns="91423" rIns="91423" bIns="91423"/>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63" name="Shape 663"/>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0" name="Shape 670"/>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71" name="Shape 671"/>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72"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67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74" name="Shape 674"/>
          <p:cNvSpPr/>
          <p:nvPr>
            <p:ph type="title"/>
          </p:nvPr>
        </p:nvSpPr>
        <p:spPr>
          <a:xfrm>
            <a:off x="1193521" y="2667000"/>
            <a:ext cx="8433600" cy="1358701"/>
          </a:xfrm>
          <a:prstGeom prst="rect">
            <a:avLst/>
          </a:prstGeom>
        </p:spPr>
        <p:txBody>
          <a:bodyPr lIns="91423" tIns="91423" rIns="91423" bIns="91423"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75" name="Shape 67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76" name="image1.png"/>
          <p:cNvPicPr>
            <a:picLocks noChangeAspect="1"/>
          </p:cNvPicPr>
          <p:nvPr/>
        </p:nvPicPr>
        <p:blipFill>
          <a:blip r:embed="rId3">
            <a:extLst/>
          </a:blip>
          <a:stretch>
            <a:fillRect/>
          </a:stretch>
        </p:blipFill>
        <p:spPr>
          <a:xfrm>
            <a:off x="9673800" y="273820"/>
            <a:ext cx="2147601" cy="691201"/>
          </a:xfrm>
          <a:prstGeom prst="rect">
            <a:avLst/>
          </a:prstGeom>
          <a:ln w="12700">
            <a:miter lim="400000"/>
          </a:ln>
        </p:spPr>
      </p:pic>
      <p:sp>
        <p:nvSpPr>
          <p:cNvPr id="677" name="Shape 67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4" name="Shape 684"/>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85" name="Shape 685"/>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86"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sp>
        <p:nvSpPr>
          <p:cNvPr id="687" name="Shape 687"/>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88" name="Shape 688"/>
          <p:cNvSpPr/>
          <p:nvPr>
            <p:ph type="body" sz="half" idx="1"/>
          </p:nvPr>
        </p:nvSpPr>
        <p:spPr>
          <a:xfrm>
            <a:off x="799775" y="1693140"/>
            <a:ext cx="5364399" cy="4568100"/>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89" name="Shape 689"/>
          <p:cNvSpPr/>
          <p:nvPr>
            <p:ph type="body" sz="half" idx="13"/>
          </p:nvPr>
        </p:nvSpPr>
        <p:spPr>
          <a:xfrm>
            <a:off x="6397364" y="1693140"/>
            <a:ext cx="5364401" cy="4568100"/>
          </a:xfrm>
          <a:prstGeom prst="rect">
            <a:avLst/>
          </a:prstGeom>
        </p:spPr>
        <p:txBody>
          <a:bodyPr lIns="91423" tIns="91423" rIns="91423" bIns="91423"/>
          <a:lstStyle/>
          <a:p>
            <a:pPr/>
          </a:p>
        </p:txBody>
      </p:sp>
      <p:sp>
        <p:nvSpPr>
          <p:cNvPr id="690" name="Shape 69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97" name="Shape 697"/>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98" name="Shape 698"/>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99"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700" name="image2.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701" name="Shape 701"/>
          <p:cNvSpPr/>
          <p:nvPr>
            <p:ph type="title"/>
          </p:nvPr>
        </p:nvSpPr>
        <p:spPr>
          <a:xfrm>
            <a:off x="914400" y="2127737"/>
            <a:ext cx="10464801" cy="2111102"/>
          </a:xfrm>
          <a:prstGeom prst="rect">
            <a:avLst/>
          </a:prstGeom>
        </p:spPr>
        <p:txBody>
          <a:bodyPr lIns="91423" tIns="91423" rIns="91423" bIns="91423"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702" name="Shape 702"/>
          <p:cNvSpPr/>
          <p:nvPr>
            <p:ph type="body" sz="quarter" idx="1"/>
          </p:nvPr>
        </p:nvSpPr>
        <p:spPr>
          <a:xfrm>
            <a:off x="914400" y="4312137"/>
            <a:ext cx="7721600" cy="1066801"/>
          </a:xfrm>
          <a:prstGeom prst="rect">
            <a:avLst/>
          </a:prstGeom>
        </p:spPr>
        <p:txBody>
          <a:bodyPr lIns="91423" tIns="91423" rIns="91423" bIns="91423"/>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703" name="image2.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704" name="Shape 704"/>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705" name="Shape 705"/>
          <p:cNvSpPr/>
          <p:nvPr>
            <p:ph type="sldNum" sz="quarter" idx="2"/>
          </p:nvPr>
        </p:nvSpPr>
        <p:spPr>
          <a:xfrm>
            <a:off x="84736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2" name="Shape 712"/>
          <p:cNvSpPr/>
          <p:nvPr/>
        </p:nvSpPr>
        <p:spPr>
          <a:xfrm>
            <a:off x="478366" y="582083"/>
            <a:ext cx="11713604" cy="6276004"/>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13" name="Shape 713"/>
          <p:cNvSpPr/>
          <p:nvPr/>
        </p:nvSpPr>
        <p:spPr>
          <a:xfrm rot="16200000">
            <a:off x="-1045755" y="5541431"/>
            <a:ext cx="2414701" cy="218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714" name="image1.png"/>
          <p:cNvPicPr>
            <a:picLocks noChangeAspect="1"/>
          </p:cNvPicPr>
          <p:nvPr/>
        </p:nvPicPr>
        <p:blipFill>
          <a:blip r:embed="rId3">
            <a:extLst/>
          </a:blip>
          <a:stretch>
            <a:fillRect/>
          </a:stretch>
        </p:blipFill>
        <p:spPr>
          <a:xfrm>
            <a:off x="10080200" y="32518"/>
            <a:ext cx="1746801" cy="562504"/>
          </a:xfrm>
          <a:prstGeom prst="rect">
            <a:avLst/>
          </a:prstGeom>
          <a:ln w="12700">
            <a:miter lim="400000"/>
          </a:ln>
        </p:spPr>
      </p:pic>
      <p:pic>
        <p:nvPicPr>
          <p:cNvPr id="715" name="image3.jpeg"/>
          <p:cNvPicPr>
            <a:picLocks noChangeAspect="1"/>
          </p:cNvPicPr>
          <p:nvPr/>
        </p:nvPicPr>
        <p:blipFill>
          <a:blip r:embed="rId4">
            <a:extLst/>
          </a:blip>
          <a:stretch>
            <a:fillRect/>
          </a:stretch>
        </p:blipFill>
        <p:spPr>
          <a:xfrm>
            <a:off x="3810001" y="3412066"/>
            <a:ext cx="8009599" cy="2999103"/>
          </a:xfrm>
          <a:prstGeom prst="rect">
            <a:avLst/>
          </a:prstGeom>
          <a:ln w="12700">
            <a:miter lim="400000"/>
          </a:ln>
        </p:spPr>
      </p:pic>
      <p:sp>
        <p:nvSpPr>
          <p:cNvPr id="716" name="Shape 716"/>
          <p:cNvSpPr/>
          <p:nvPr>
            <p:ph type="title"/>
          </p:nvPr>
        </p:nvSpPr>
        <p:spPr>
          <a:xfrm>
            <a:off x="798782" y="833967"/>
            <a:ext cx="10970002" cy="836099"/>
          </a:xfrm>
          <a:prstGeom prst="rect">
            <a:avLst/>
          </a:prstGeom>
        </p:spPr>
        <p:txBody>
          <a:bodyPr lIns="91423" tIns="91423" rIns="91423" bIns="91423"/>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717" name="Shape 717"/>
          <p:cNvSpPr/>
          <p:nvPr>
            <p:ph type="body" idx="1"/>
          </p:nvPr>
        </p:nvSpPr>
        <p:spPr>
          <a:xfrm>
            <a:off x="799775" y="1691864"/>
            <a:ext cx="10968799" cy="4526103"/>
          </a:xfrm>
          <a:prstGeom prst="rect">
            <a:avLst/>
          </a:prstGeom>
        </p:spPr>
        <p:txBody>
          <a:bodyPr lIns="91423" tIns="91423" rIns="91423" bIns="91423"/>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718" name="Shape 71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59" name="Shape 59"/>
          <p:cNvSpPr/>
          <p:nvPr>
            <p:ph type="title"/>
          </p:nvPr>
        </p:nvSpPr>
        <p:spPr>
          <a:prstGeom prst="rect">
            <a:avLst/>
          </a:prstGeom>
        </p:spPr>
        <p:txBody>
          <a:bodyPr/>
          <a:lstStyle/>
          <a:p>
            <a:pPr/>
            <a:r>
              <a:t>Title Text</a:t>
            </a:r>
          </a:p>
        </p:txBody>
      </p:sp>
      <p:sp>
        <p:nvSpPr>
          <p:cNvPr id="60" name="Shape 6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7" name="Shape 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4" name="Shape 74"/>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5" name="Shape 75"/>
          <p:cNvSpPr/>
          <p:nvPr>
            <p:ph type="body" sz="half" idx="1"/>
          </p:nvPr>
        </p:nvSpPr>
        <p:spPr>
          <a:xfrm>
            <a:off x="5183187" y="987425"/>
            <a:ext cx="6172202"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body" sz="quarter" idx="13"/>
          </p:nvPr>
        </p:nvSpPr>
        <p:spPr>
          <a:xfrm>
            <a:off x="839787" y="2057400"/>
            <a:ext cx="3932238" cy="3811588"/>
          </a:xfrm>
          <a:prstGeom prst="rect">
            <a:avLst/>
          </a:prstGeom>
        </p:spPr>
        <p:txBody>
          <a:bodyPr/>
          <a:lstStyle/>
          <a:p>
            <a:pPr/>
          </a:p>
        </p:txBody>
      </p:sp>
      <p:sp>
        <p:nvSpPr>
          <p:cNvPr id="77" name="Shape 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84" name="Shape 84"/>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85" name="Shape 85"/>
          <p:cNvSpPr/>
          <p:nvPr>
            <p:ph type="pic" sz="half" idx="13"/>
          </p:nvPr>
        </p:nvSpPr>
        <p:spPr>
          <a:xfrm>
            <a:off x="5183187" y="987425"/>
            <a:ext cx="6172202" cy="4873625"/>
          </a:xfrm>
          <a:prstGeom prst="rect">
            <a:avLst/>
          </a:prstGeom>
        </p:spPr>
        <p:txBody>
          <a:bodyPr lIns="91439" tIns="45719" rIns="91439" bIns="45719">
            <a:noAutofit/>
          </a:bodyPr>
          <a:lstStyle/>
          <a:p>
            <a:pPr/>
          </a:p>
        </p:txBody>
      </p:sp>
      <p:sp>
        <p:nvSpPr>
          <p:cNvPr id="86" name="Shape 86"/>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7" name="Shape 8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089821" y="6404293"/>
            <a:ext cx="263980" cy="269239"/>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omments" Target="../comments/commen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comments" Target="../comments/commen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comments" Target="../comments/comment3.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7.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19.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hyperlink" Target="https://git-scm.com/" TargetMode="External"/><Relationship Id="rId3" Type="http://schemas.openxmlformats.org/officeDocument/2006/relationships/hyperlink" Target="https://www.virtualbox.org/" TargetMode="External"/><Relationship Id="rId4" Type="http://schemas.openxmlformats.org/officeDocument/2006/relationships/hyperlink" Target="https://www.vagrantup.com/" TargetMode="Externa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2.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hyperlink" Target="tcp://10.100.199.201:2375" TargetMode="Externa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5.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5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image" Target="../media/image2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10.100.198.200:8080/job/my-workflow/build?delay=0sec" TargetMode="External"/><Relationship Id="rId3" Type="http://schemas.openxmlformats.org/officeDocument/2006/relationships/hyperlink" Target="http://10.100.198.200:8080/job/my-workflow/lastBuild/console" TargetMode="External"/><Relationship Id="rId4" Type="http://schemas.openxmlformats.org/officeDocument/2006/relationships/image" Target="../media/image2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hyperlink" Target="https://github.com/vfarcic/books-ms.git" TargetMode="Externa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28.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image" Target="../media/image29.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image" Target="../media/image30.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39.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xfrm>
            <a:off x="914400" y="2127737"/>
            <a:ext cx="10464801" cy="2111102"/>
          </a:xfrm>
          <a:prstGeom prst="rect">
            <a:avLst/>
          </a:prstGeom>
        </p:spPr>
        <p:txBody>
          <a:bodyPr/>
          <a:lstStyle/>
          <a:p>
            <a:pPr algn="ctr">
              <a:defRPr sz="3200"/>
            </a:pPr>
            <a:r>
              <a:t>CloudBees Jenkins Platform</a:t>
            </a:r>
            <a:br/>
            <a:r>
              <a:rPr sz="4000"/>
              <a:t>Workflow with Docker</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1" name="Shape 771"/>
          <p:cNvSpPr/>
          <p:nvPr>
            <p:ph type="body" idx="1"/>
          </p:nvPr>
        </p:nvSpPr>
        <p:spPr>
          <a:xfrm>
            <a:off x="2123831" y="1691864"/>
            <a:ext cx="8226598" cy="4526103"/>
          </a:xfrm>
          <a:prstGeom prst="rect">
            <a:avLst/>
          </a:prstGeom>
        </p:spPr>
        <p:txBody>
          <a:bodyPr/>
          <a:lstStyle/>
          <a:p>
            <a:pPr marL="457200" indent="-406400">
              <a:buClr>
                <a:srgbClr val="54585B"/>
              </a:buClr>
              <a:buSzPct val="100000"/>
              <a:buFont typeface="Arial"/>
              <a:buChar char="●"/>
            </a:pPr>
            <a:r>
              <a:t>many related plugins</a:t>
            </a:r>
          </a:p>
          <a:p>
            <a:pPr lvl="1" marL="914400" indent="-368300">
              <a:buClr>
                <a:srgbClr val="54585B"/>
              </a:buClr>
              <a:buSzPct val="78571"/>
              <a:buFont typeface="Courier New"/>
              <a:buChar char="o"/>
              <a:defRPr sz="2200"/>
            </a:pPr>
            <a:r>
              <a:t>conditional build steps</a:t>
            </a:r>
          </a:p>
          <a:p>
            <a:pPr lvl="1" marL="914400" indent="-368300">
              <a:buClr>
                <a:srgbClr val="54585B"/>
              </a:buClr>
              <a:buSzPct val="78571"/>
              <a:buFont typeface="Courier New"/>
              <a:buChar char="o"/>
              <a:defRPr sz="2200"/>
            </a:pPr>
            <a:r>
              <a:t>parameterized trigger</a:t>
            </a:r>
          </a:p>
          <a:p>
            <a:pPr lvl="1" marL="914400" indent="-368300">
              <a:buClr>
                <a:srgbClr val="54585B"/>
              </a:buClr>
              <a:buSzPct val="78571"/>
              <a:buFont typeface="Courier New"/>
              <a:buChar char="o"/>
              <a:defRPr sz="2200"/>
            </a:pPr>
            <a:r>
              <a:t>promotions</a:t>
            </a:r>
          </a:p>
          <a:p>
            <a:pPr lvl="1" marL="914400" indent="-368300">
              <a:buClr>
                <a:srgbClr val="54585B"/>
              </a:buClr>
              <a:buSzPct val="78571"/>
              <a:buFont typeface="Courier New"/>
              <a:buChar char="o"/>
              <a:defRPr sz="2200"/>
            </a:pPr>
            <a:r>
              <a:t>...</a:t>
            </a:r>
          </a:p>
          <a:p>
            <a:pPr marL="457200" indent="-406400">
              <a:buClr>
                <a:srgbClr val="54585B"/>
              </a:buClr>
              <a:buSzPct val="100000"/>
              <a:buFont typeface="Arial"/>
              <a:buChar char="●"/>
            </a:pPr>
            <a:r>
              <a:t>Major issue : pipeline configuration is scattered in various jobs</a:t>
            </a:r>
          </a:p>
        </p:txBody>
      </p:sp>
      <p:sp>
        <p:nvSpPr>
          <p:cNvPr id="772" name="Shape 772"/>
          <p:cNvSpPr/>
          <p:nvPr>
            <p:ph type="title"/>
          </p:nvPr>
        </p:nvSpPr>
        <p:spPr>
          <a:xfrm>
            <a:off x="2123087" y="833967"/>
            <a:ext cx="8227501" cy="836099"/>
          </a:xfrm>
          <a:prstGeom prst="rect">
            <a:avLst/>
          </a:prstGeom>
        </p:spPr>
        <p:txBody>
          <a:bodyPr/>
          <a:lstStyle/>
          <a:p>
            <a:pPr/>
            <a:r>
              <a:t>Jenkins CD pipeline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4" name="Shape 774"/>
          <p:cNvSpPr/>
          <p:nvPr>
            <p:ph type="title"/>
          </p:nvPr>
        </p:nvSpPr>
        <p:spPr>
          <a:xfrm>
            <a:off x="2123087" y="833967"/>
            <a:ext cx="8227501" cy="836099"/>
          </a:xfrm>
          <a:prstGeom prst="rect">
            <a:avLst/>
          </a:prstGeom>
        </p:spPr>
        <p:txBody>
          <a:bodyPr/>
          <a:lstStyle/>
          <a:p>
            <a:pPr/>
            <a:r>
              <a:t>CD pipeline visualization</a:t>
            </a:r>
          </a:p>
        </p:txBody>
      </p:sp>
      <p:sp>
        <p:nvSpPr>
          <p:cNvPr id="775" name="Shape 775"/>
          <p:cNvSpPr/>
          <p:nvPr>
            <p:ph type="body" idx="1"/>
          </p:nvPr>
        </p:nvSpPr>
        <p:spPr>
          <a:xfrm>
            <a:off x="2123831" y="1691864"/>
            <a:ext cx="8226598" cy="4526103"/>
          </a:xfrm>
          <a:prstGeom prst="rect">
            <a:avLst/>
          </a:prstGeom>
        </p:spPr>
        <p:txBody>
          <a:bodyPr/>
          <a:lstStyle/>
          <a:p>
            <a:pPr/>
            <a:r>
              <a:t>pipeline plugin to render “linear” pipeline</a:t>
            </a:r>
          </a:p>
          <a:p>
            <a:pPr/>
          </a:p>
          <a:p>
            <a:pPr/>
          </a:p>
          <a:p>
            <a:pPr/>
          </a:p>
          <a:p>
            <a:pPr/>
          </a:p>
          <a:p>
            <a:pPr/>
          </a:p>
          <a:p>
            <a:pPr/>
            <a:r>
              <a:t>build-graph-view to render complex ones</a:t>
            </a:r>
          </a:p>
        </p:txBody>
      </p:sp>
      <p:pic>
        <p:nvPicPr>
          <p:cNvPr id="776" name="image9.png"/>
          <p:cNvPicPr>
            <a:picLocks noChangeAspect="1"/>
          </p:cNvPicPr>
          <p:nvPr/>
        </p:nvPicPr>
        <p:blipFill>
          <a:blip r:embed="rId2">
            <a:extLst/>
          </a:blip>
          <a:stretch>
            <a:fillRect/>
          </a:stretch>
        </p:blipFill>
        <p:spPr>
          <a:xfrm>
            <a:off x="3449051" y="4787408"/>
            <a:ext cx="7031750" cy="1871168"/>
          </a:xfrm>
          <a:prstGeom prst="rect">
            <a:avLst/>
          </a:prstGeom>
          <a:ln w="12700">
            <a:miter lim="400000"/>
          </a:ln>
        </p:spPr>
      </p:pic>
      <p:pic>
        <p:nvPicPr>
          <p:cNvPr id="777" name="image10.png"/>
          <p:cNvPicPr>
            <a:picLocks noChangeAspect="1"/>
          </p:cNvPicPr>
          <p:nvPr/>
        </p:nvPicPr>
        <p:blipFill>
          <a:blip r:embed="rId3">
            <a:extLst/>
          </a:blip>
          <a:stretch>
            <a:fillRect/>
          </a:stretch>
        </p:blipFill>
        <p:spPr>
          <a:xfrm>
            <a:off x="3449049" y="2319601"/>
            <a:ext cx="7031751" cy="166965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9" name="Shape 779"/>
          <p:cNvSpPr/>
          <p:nvPr>
            <p:ph type="title"/>
          </p:nvPr>
        </p:nvSpPr>
        <p:spPr>
          <a:xfrm>
            <a:off x="2123087" y="833967"/>
            <a:ext cx="8227501" cy="836099"/>
          </a:xfrm>
          <a:prstGeom prst="rect">
            <a:avLst/>
          </a:prstGeom>
        </p:spPr>
        <p:txBody>
          <a:bodyPr/>
          <a:lstStyle/>
          <a:p>
            <a:pPr/>
            <a:r>
              <a:t>build-flow plugin</a:t>
            </a:r>
          </a:p>
        </p:txBody>
      </p:sp>
      <p:sp>
        <p:nvSpPr>
          <p:cNvPr id="780" name="Shape 780"/>
          <p:cNvSpPr/>
          <p:nvPr>
            <p:ph type="body" idx="1"/>
          </p:nvPr>
        </p:nvSpPr>
        <p:spPr>
          <a:xfrm>
            <a:off x="2123831" y="1691864"/>
            <a:ext cx="8226598" cy="4526103"/>
          </a:xfrm>
          <a:prstGeom prst="rect">
            <a:avLst/>
          </a:prstGeom>
        </p:spPr>
        <p:txBody>
          <a:bodyPr/>
          <a:lstStyle/>
          <a:p>
            <a:pPr marL="177392" indent="-177392" defTabSz="886967">
              <a:defRPr sz="2700"/>
            </a:pPr>
            <a:r>
              <a:t>OSS, considered a proof of concept</a:t>
            </a:r>
          </a:p>
          <a:p>
            <a:pPr marL="177392" indent="-177392" defTabSz="886967">
              <a:defRPr sz="2700"/>
            </a:pPr>
          </a:p>
          <a:p>
            <a:pPr marL="177392" indent="-177392" defTabSz="886967">
              <a:defRPr sz="2700"/>
            </a:pPr>
            <a:r>
              <a:t>define CD pipeline as (possibly complex) job orchestration written with a Groovy DSL</a:t>
            </a:r>
          </a:p>
          <a:p>
            <a:pPr marL="177392" indent="-177392" defTabSz="886967">
              <a:defRPr sz="2700"/>
            </a:pPr>
          </a:p>
          <a:p>
            <a:pPr marL="177392" indent="-177392" defTabSz="886967">
              <a:defRPr sz="2700"/>
            </a:pPr>
            <a:r>
              <a:t>largely adopted </a:t>
            </a:r>
          </a:p>
          <a:p>
            <a:pPr marL="177392" indent="-177392" defTabSz="886967">
              <a:defRPr i="1" sz="2300"/>
            </a:pPr>
            <a:r>
              <a:t>	demonstrates direction is correct</a:t>
            </a:r>
          </a:p>
          <a:p>
            <a:pPr marL="177392" indent="-177392" defTabSz="886967">
              <a:defRPr sz="2700"/>
            </a:pPr>
          </a:p>
          <a:p>
            <a:pPr marL="177392" indent="-177392" defTabSz="886967">
              <a:defRPr sz="2700"/>
            </a:pPr>
          </a:p>
          <a:p>
            <a:pPr marL="177392" indent="-177392" defTabSz="886967">
              <a:defRPr sz="2700"/>
            </a:pPr>
            <a:r>
              <a:t>But major technical limitations</a:t>
            </a:r>
          </a:p>
        </p:txBody>
      </p:sp>
      <p:pic>
        <p:nvPicPr>
          <p:cNvPr id="781" name="image11.png"/>
          <p:cNvPicPr>
            <a:picLocks noChangeAspect="1"/>
          </p:cNvPicPr>
          <p:nvPr/>
        </p:nvPicPr>
        <p:blipFill>
          <a:blip r:embed="rId2">
            <a:extLst/>
          </a:blip>
          <a:stretch>
            <a:fillRect/>
          </a:stretch>
        </p:blipFill>
        <p:spPr>
          <a:xfrm>
            <a:off x="7415200" y="3717525"/>
            <a:ext cx="2914652" cy="2171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3" name="Shape 783"/>
          <p:cNvSpPr/>
          <p:nvPr>
            <p:ph type="title"/>
          </p:nvPr>
        </p:nvSpPr>
        <p:spPr>
          <a:xfrm>
            <a:off x="2123087" y="833967"/>
            <a:ext cx="8227501" cy="836099"/>
          </a:xfrm>
          <a:prstGeom prst="rect">
            <a:avLst/>
          </a:prstGeom>
        </p:spPr>
        <p:txBody>
          <a:bodyPr/>
          <a:lstStyle/>
          <a:p>
            <a:pPr/>
            <a:r>
              <a:t>CloudBees Workflow Plugin</a:t>
            </a:r>
          </a:p>
        </p:txBody>
      </p:sp>
      <p:sp>
        <p:nvSpPr>
          <p:cNvPr id="784" name="Shape 784"/>
          <p:cNvSpPr/>
          <p:nvPr>
            <p:ph type="body" idx="1"/>
          </p:nvPr>
        </p:nvSpPr>
        <p:spPr>
          <a:xfrm>
            <a:off x="2123831" y="1691864"/>
            <a:ext cx="8226598" cy="4526103"/>
          </a:xfrm>
          <a:prstGeom prst="rect">
            <a:avLst/>
          </a:prstGeom>
        </p:spPr>
        <p:txBody>
          <a:bodyPr/>
          <a:lstStyle/>
          <a:p>
            <a:pPr/>
            <a:r>
              <a:t>inspired by build-flow</a:t>
            </a:r>
          </a:p>
          <a:p>
            <a:pPr/>
          </a:p>
          <a:p>
            <a:pPr/>
            <a:r>
              <a:t>Groovy DSL to orchestrate build steps </a:t>
            </a:r>
            <a:r>
              <a:rPr sz="1800"/>
              <a:t>(optionally jobs)</a:t>
            </a:r>
            <a:endParaRPr sz="1800"/>
          </a:p>
          <a:p>
            <a:pPr>
              <a:defRPr b="1">
                <a:solidFill>
                  <a:srgbClr val="006098"/>
                </a:solidFill>
              </a:defRPr>
            </a:pPr>
            <a:r>
              <a:t>extensible</a:t>
            </a:r>
            <a:r>
              <a:rPr b="0">
                <a:solidFill>
                  <a:srgbClr val="54585B"/>
                </a:solidFill>
              </a:rPr>
              <a:t> DSL syntax</a:t>
            </a:r>
            <a:endParaRPr b="0">
              <a:solidFill>
                <a:srgbClr val="54585B"/>
              </a:solidFill>
            </a:endParaRPr>
          </a:p>
          <a:p>
            <a:pPr/>
            <a:r>
              <a:t>do supports </a:t>
            </a:r>
            <a:r>
              <a:rPr b="1">
                <a:solidFill>
                  <a:srgbClr val="006098"/>
                </a:solidFill>
              </a:rPr>
              <a:t>checkpoints</a:t>
            </a:r>
            <a:endParaRPr b="1">
              <a:solidFill>
                <a:srgbClr val="006098"/>
              </a:solidFill>
            </a:endParaRPr>
          </a:p>
          <a:p>
            <a:pPr/>
            <a:r>
              <a:t>advanced </a:t>
            </a:r>
            <a:r>
              <a:rPr b="1">
                <a:solidFill>
                  <a:srgbClr val="006098"/>
                </a:solidFill>
              </a:rPr>
              <a:t>visualization</a:t>
            </a:r>
            <a:endParaRPr b="1">
              <a:solidFill>
                <a:srgbClr val="006098"/>
              </a:solidFill>
            </a:endParaRPr>
          </a:p>
          <a:p>
            <a:pPr/>
            <a:r>
              <a:t>plain text : Can be stored in SCM</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ph type="title"/>
          </p:nvPr>
        </p:nvSpPr>
        <p:spPr>
          <a:xfrm>
            <a:off x="2419139" y="2667000"/>
            <a:ext cx="6325203" cy="1358701"/>
          </a:xfrm>
          <a:prstGeom prst="rect">
            <a:avLst/>
          </a:prstGeom>
        </p:spPr>
        <p:txBody>
          <a:bodyPr/>
          <a:lstStyle/>
          <a:p>
            <a:pPr/>
            <a:r>
              <a:t>Workflow Use Cases</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0" name="Shape 790"/>
          <p:cNvSpPr/>
          <p:nvPr>
            <p:ph type="title"/>
          </p:nvPr>
        </p:nvSpPr>
        <p:spPr>
          <a:xfrm>
            <a:off x="2123087" y="833967"/>
            <a:ext cx="8227501" cy="836099"/>
          </a:xfrm>
          <a:prstGeom prst="rect">
            <a:avLst/>
          </a:prstGeom>
        </p:spPr>
        <p:txBody>
          <a:bodyPr/>
          <a:lstStyle/>
          <a:p>
            <a:pPr/>
            <a:r>
              <a:t>Groovy DSL ?</a:t>
            </a:r>
          </a:p>
        </p:txBody>
      </p:sp>
      <p:sp>
        <p:nvSpPr>
          <p:cNvPr id="791" name="Shape 791"/>
          <p:cNvSpPr/>
          <p:nvPr>
            <p:ph type="body" idx="1"/>
          </p:nvPr>
        </p:nvSpPr>
        <p:spPr>
          <a:xfrm>
            <a:off x="2123831" y="1691864"/>
            <a:ext cx="8226598" cy="4526103"/>
          </a:xfrm>
          <a:prstGeom prst="rect">
            <a:avLst/>
          </a:prstGeom>
        </p:spPr>
        <p:txBody>
          <a:bodyPr/>
          <a:lstStyle/>
          <a:p>
            <a:pPr/>
            <a:r>
              <a:t>Groovy based “Domain Specific Language” to manage build step orchestration</a:t>
            </a:r>
          </a:p>
          <a:p>
            <a:pPr/>
          </a:p>
          <a:p>
            <a:pPr marL="457200" indent="-406400">
              <a:buClr>
                <a:srgbClr val="54585B"/>
              </a:buClr>
              <a:buSzPct val="100000"/>
              <a:buFont typeface="Arial"/>
              <a:buChar char="●"/>
            </a:pPr>
            <a:r>
              <a:t>Groovy is widely used in Jenkins ecosystem. You can leverage on Groovy experience</a:t>
            </a:r>
          </a:p>
          <a:p>
            <a:pPr marL="365758" indent="-548638"/>
          </a:p>
          <a:p>
            <a:pPr marL="457200" indent="-406400">
              <a:buClr>
                <a:srgbClr val="54585B"/>
              </a:buClr>
              <a:buSzPct val="100000"/>
              <a:buFont typeface="Arial"/>
              <a:buChar char="●"/>
            </a:pPr>
            <a:r>
              <a:t>If you don’t like/care about Groovy, just consider the DSL as a dedicated simple syntax</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5" name="Shape 795"/>
          <p:cNvSpPr/>
          <p:nvPr>
            <p:ph type="title"/>
          </p:nvPr>
        </p:nvSpPr>
        <p:spPr>
          <a:xfrm>
            <a:off x="2123087" y="833967"/>
            <a:ext cx="8227501" cy="836099"/>
          </a:xfrm>
          <a:prstGeom prst="rect">
            <a:avLst/>
          </a:prstGeom>
        </p:spPr>
        <p:txBody>
          <a:bodyPr/>
          <a:lstStyle/>
          <a:p>
            <a:pPr/>
            <a:r>
              <a:t>Workflow 101</a:t>
            </a:r>
          </a:p>
        </p:txBody>
      </p:sp>
      <p:sp>
        <p:nvSpPr>
          <p:cNvPr id="796" name="Shape 796"/>
          <p:cNvSpPr/>
          <p:nvPr>
            <p:ph type="body" idx="1"/>
          </p:nvPr>
        </p:nvSpPr>
        <p:spPr>
          <a:xfrm>
            <a:off x="2123831" y="1691864"/>
            <a:ext cx="8226598" cy="4526103"/>
          </a:xfrm>
          <a:prstGeom prst="rect">
            <a:avLst/>
          </a:prstGeom>
        </p:spPr>
        <p:txBody>
          <a:bodyPr/>
          <a:lstStyle/>
          <a:p>
            <a:pPr/>
            <a:r>
              <a:t>a Workflow is a new type of job</a:t>
            </a:r>
          </a:p>
        </p:txBody>
      </p:sp>
      <p:pic>
        <p:nvPicPr>
          <p:cNvPr id="797" name="image12.png"/>
          <p:cNvPicPr>
            <a:picLocks noChangeAspect="1"/>
          </p:cNvPicPr>
          <p:nvPr/>
        </p:nvPicPr>
        <p:blipFill>
          <a:blip r:embed="rId3">
            <a:extLst/>
          </a:blip>
          <a:stretch>
            <a:fillRect/>
          </a:stretch>
        </p:blipFill>
        <p:spPr>
          <a:xfrm>
            <a:off x="2579223" y="2983950"/>
            <a:ext cx="7315202" cy="26098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1" name="image13.png"/>
          <p:cNvPicPr>
            <a:picLocks noChangeAspect="1"/>
          </p:cNvPicPr>
          <p:nvPr/>
        </p:nvPicPr>
        <p:blipFill>
          <a:blip r:embed="rId3">
            <a:extLst/>
          </a:blip>
          <a:stretch>
            <a:fillRect/>
          </a:stretch>
        </p:blipFill>
        <p:spPr>
          <a:xfrm>
            <a:off x="2276400" y="2896848"/>
            <a:ext cx="8477251" cy="2438402"/>
          </a:xfrm>
          <a:prstGeom prst="rect">
            <a:avLst/>
          </a:prstGeom>
          <a:ln w="12700">
            <a:miter lim="400000"/>
          </a:ln>
        </p:spPr>
      </p:pic>
      <p:sp>
        <p:nvSpPr>
          <p:cNvPr id="802" name="Shape 802"/>
          <p:cNvSpPr/>
          <p:nvPr>
            <p:ph type="title"/>
          </p:nvPr>
        </p:nvSpPr>
        <p:spPr>
          <a:xfrm>
            <a:off x="2123087" y="833967"/>
            <a:ext cx="8227501" cy="836099"/>
          </a:xfrm>
          <a:prstGeom prst="rect">
            <a:avLst/>
          </a:prstGeom>
        </p:spPr>
        <p:txBody>
          <a:bodyPr/>
          <a:lstStyle/>
          <a:p>
            <a:pPr/>
            <a:r>
              <a:t>Workflow 101</a:t>
            </a:r>
          </a:p>
        </p:txBody>
      </p:sp>
      <p:sp>
        <p:nvSpPr>
          <p:cNvPr id="803" name="Shape 803"/>
          <p:cNvSpPr/>
          <p:nvPr>
            <p:ph type="body" sz="half" idx="1"/>
          </p:nvPr>
        </p:nvSpPr>
        <p:spPr>
          <a:xfrm>
            <a:off x="2123825" y="1691874"/>
            <a:ext cx="8226598" cy="3991801"/>
          </a:xfrm>
          <a:prstGeom prst="rect">
            <a:avLst/>
          </a:prstGeom>
        </p:spPr>
        <p:txBody>
          <a:bodyPr/>
          <a:lstStyle/>
          <a:p>
            <a:pPr/>
            <a:r>
              <a:t>Can define DSL in jenkins, or store in SCM</a:t>
            </a:r>
          </a:p>
          <a:p>
            <a:pPr/>
            <a:r>
              <a:t>=&gt; possibly distinct workflow per branch</a:t>
            </a:r>
          </a:p>
        </p:txBody>
      </p:sp>
      <p:grpSp>
        <p:nvGrpSpPr>
          <p:cNvPr id="806" name="Group 806"/>
          <p:cNvGrpSpPr/>
          <p:nvPr/>
        </p:nvGrpSpPr>
        <p:grpSpPr>
          <a:xfrm>
            <a:off x="5294705" y="3942197"/>
            <a:ext cx="3427924" cy="1020265"/>
            <a:chOff x="0" y="0"/>
            <a:chExt cx="3427923" cy="1020264"/>
          </a:xfrm>
        </p:grpSpPr>
        <p:sp>
          <p:nvSpPr>
            <p:cNvPr id="804" name="Shape 804"/>
            <p:cNvSpPr/>
            <p:nvPr/>
          </p:nvSpPr>
          <p:spPr>
            <a:xfrm rot="21270526">
              <a:off x="25361" y="168317"/>
              <a:ext cx="3376398" cy="691986"/>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05" name="Shape 805"/>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no need to be an administrator</a:t>
              </a:r>
            </a:p>
          </p:txBody>
        </p:sp>
      </p:grpSp>
      <p:grpSp>
        <p:nvGrpSpPr>
          <p:cNvPr id="809" name="Group 809"/>
          <p:cNvGrpSpPr/>
          <p:nvPr/>
        </p:nvGrpSpPr>
        <p:grpSpPr>
          <a:xfrm>
            <a:off x="4687529" y="4733971"/>
            <a:ext cx="3899397" cy="1382200"/>
            <a:chOff x="0" y="0"/>
            <a:chExt cx="3899395" cy="1382199"/>
          </a:xfrm>
        </p:grpSpPr>
        <p:sp>
          <p:nvSpPr>
            <p:cNvPr id="807" name="Shape 807"/>
            <p:cNvSpPr/>
            <p:nvPr/>
          </p:nvSpPr>
          <p:spPr>
            <a:xfrm rot="624760">
              <a:off x="30957" y="340950"/>
              <a:ext cx="3835975"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08" name="Shape 808"/>
            <p:cNvSpPr/>
            <p:nvPr/>
          </p:nvSpPr>
          <p:spPr>
            <a:xfrm rot="624760">
              <a:off x="202557" y="348251"/>
              <a:ext cx="3662950"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no need to know groovy or DSL syntax</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title"/>
          </p:nvPr>
        </p:nvSpPr>
        <p:spPr>
          <a:xfrm>
            <a:off x="2419139" y="2667000"/>
            <a:ext cx="6325203" cy="1358701"/>
          </a:xfrm>
          <a:prstGeom prst="rect">
            <a:avLst/>
          </a:prstGeom>
        </p:spPr>
        <p:txBody>
          <a:bodyPr/>
          <a:lstStyle/>
          <a:p>
            <a:pPr/>
            <a:r>
              <a:t>Workflow Structure and Syntax</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5" name="Shape 815"/>
          <p:cNvSpPr/>
          <p:nvPr>
            <p:ph type="title"/>
          </p:nvPr>
        </p:nvSpPr>
        <p:spPr>
          <a:xfrm>
            <a:off x="2123087" y="833967"/>
            <a:ext cx="8227501" cy="836099"/>
          </a:xfrm>
          <a:prstGeom prst="rect">
            <a:avLst/>
          </a:prstGeom>
        </p:spPr>
        <p:txBody>
          <a:bodyPr/>
          <a:lstStyle/>
          <a:p>
            <a:pPr/>
            <a:r>
              <a:t>Workflow 101 - basic DSL syntax</a:t>
            </a:r>
          </a:p>
        </p:txBody>
      </p:sp>
      <p:sp>
        <p:nvSpPr>
          <p:cNvPr id="816" name="Shape 816"/>
          <p:cNvSpPr/>
          <p:nvPr>
            <p:ph type="body" idx="1"/>
          </p:nvPr>
        </p:nvSpPr>
        <p:spPr>
          <a:xfrm>
            <a:off x="2123831" y="1691864"/>
            <a:ext cx="8226598" cy="4526103"/>
          </a:xfrm>
          <a:prstGeom prst="rect">
            <a:avLst/>
          </a:prstGeom>
        </p:spPr>
        <p:txBody>
          <a:bodyPr/>
          <a:lstStyle/>
          <a:p>
            <a:pPr/>
            <a:r>
              <a:t>DSL is used to define when/how to run build steps</a:t>
            </a:r>
          </a:p>
          <a:p>
            <a:pPr/>
          </a:p>
          <a:p>
            <a:pPr/>
            <a:r>
              <a:t>those (most of them) will run on a </a:t>
            </a:r>
            <a:r>
              <a:rPr i="1"/>
              <a:t>node</a:t>
            </a:r>
            <a:r>
              <a:t>, i.e. a build executor</a:t>
            </a:r>
          </a:p>
          <a:p>
            <a:pPr/>
          </a:p>
          <a:p>
            <a:pPr marL="365758" indent="-548638">
              <a:lnSpc>
                <a:spcPct val="115000"/>
              </a:lnSpc>
              <a:defRPr sz="3000">
                <a:solidFill>
                  <a:srgbClr val="333333"/>
                </a:solidFill>
                <a:latin typeface="Arial"/>
                <a:ea typeface="Arial"/>
                <a:cs typeface="Arial"/>
                <a:sym typeface="Arial"/>
              </a:defRPr>
            </a:pPr>
            <a:r>
              <a:t>node('slave') {</a:t>
            </a:r>
            <a:br/>
            <a:r>
              <a:t>    sh 'echo hello world'</a:t>
            </a:r>
            <a:br/>
            <a:r>
              <a:t>}</a:t>
            </a:r>
          </a:p>
        </p:txBody>
      </p:sp>
      <p:grpSp>
        <p:nvGrpSpPr>
          <p:cNvPr id="819" name="Group 819"/>
          <p:cNvGrpSpPr/>
          <p:nvPr/>
        </p:nvGrpSpPr>
        <p:grpSpPr>
          <a:xfrm>
            <a:off x="2824249" y="4745916"/>
            <a:ext cx="3814690" cy="2104732"/>
            <a:chOff x="-1" y="0"/>
            <a:chExt cx="3814689" cy="2104730"/>
          </a:xfrm>
        </p:grpSpPr>
        <p:sp>
          <p:nvSpPr>
            <p:cNvPr id="817" name="Shape 817"/>
            <p:cNvSpPr/>
            <p:nvPr/>
          </p:nvSpPr>
          <p:spPr>
            <a:xfrm rot="1339136">
              <a:off x="-12288" y="702477"/>
              <a:ext cx="3836087" cy="692042"/>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18" name="Shape 818"/>
            <p:cNvSpPr/>
            <p:nvPr/>
          </p:nvSpPr>
          <p:spPr>
            <a:xfrm rot="1339136">
              <a:off x="154243" y="726962"/>
              <a:ext cx="3663075"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to run a shell script build step</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9" name="Shape 729"/>
          <p:cNvSpPr/>
          <p:nvPr>
            <p:ph type="title"/>
          </p:nvPr>
        </p:nvSpPr>
        <p:spPr>
          <a:xfrm>
            <a:off x="2137467" y="1087895"/>
            <a:ext cx="8005368" cy="726462"/>
          </a:xfrm>
          <a:prstGeom prst="rect">
            <a:avLst/>
          </a:prstGeom>
        </p:spPr>
        <p:txBody>
          <a:bodyPr lIns="45699" tIns="45699" rIns="45699" bIns="45699"/>
          <a:lstStyle/>
          <a:p>
            <a:pPr>
              <a:defRPr sz="3200">
                <a:solidFill>
                  <a:srgbClr val="E15200"/>
                </a:solidFill>
              </a:defRPr>
            </a:pPr>
            <a:r>
              <a:t>Agenda </a:t>
            </a:r>
            <a:r>
              <a:rPr sz="2000"/>
              <a:t>(Day 1)</a:t>
            </a:r>
          </a:p>
        </p:txBody>
      </p:sp>
      <p:sp>
        <p:nvSpPr>
          <p:cNvPr id="730" name="Shape 730"/>
          <p:cNvSpPr/>
          <p:nvPr/>
        </p:nvSpPr>
        <p:spPr>
          <a:xfrm>
            <a:off x="2137467" y="1815927"/>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Workflow 101</a:t>
            </a:r>
          </a:p>
        </p:txBody>
      </p:sp>
      <p:sp>
        <p:nvSpPr>
          <p:cNvPr id="731" name="Shape 731"/>
          <p:cNvSpPr/>
          <p:nvPr/>
        </p:nvSpPr>
        <p:spPr>
          <a:xfrm>
            <a:off x="2137467" y="3035263"/>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Docker 101</a:t>
            </a:r>
          </a:p>
        </p:txBody>
      </p:sp>
      <p:sp>
        <p:nvSpPr>
          <p:cNvPr id="732" name="Shape 732"/>
          <p:cNvSpPr/>
          <p:nvPr/>
        </p:nvSpPr>
        <p:spPr>
          <a:xfrm>
            <a:off x="2137467" y="2382225"/>
            <a:ext cx="8005368"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2)</a:t>
            </a:r>
          </a:p>
        </p:txBody>
      </p:sp>
      <p:sp>
        <p:nvSpPr>
          <p:cNvPr id="733" name="Shape 733"/>
          <p:cNvSpPr/>
          <p:nvPr/>
        </p:nvSpPr>
        <p:spPr>
          <a:xfrm>
            <a:off x="2137467" y="4254599"/>
            <a:ext cx="8005369"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The Project</a:t>
            </a:r>
          </a:p>
        </p:txBody>
      </p:sp>
      <p:sp>
        <p:nvSpPr>
          <p:cNvPr id="734" name="Shape 734"/>
          <p:cNvSpPr/>
          <p:nvPr/>
        </p:nvSpPr>
        <p:spPr>
          <a:xfrm>
            <a:off x="2137467" y="3601560"/>
            <a:ext cx="8005368"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3)</a:t>
            </a:r>
          </a:p>
        </p:txBody>
      </p:sp>
      <p:sp>
        <p:nvSpPr>
          <p:cNvPr id="735" name="Shape 735"/>
          <p:cNvSpPr/>
          <p:nvPr/>
        </p:nvSpPr>
        <p:spPr>
          <a:xfrm>
            <a:off x="2093316" y="5473936"/>
            <a:ext cx="8005368"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342900" indent="-342900">
              <a:buSzPct val="100000"/>
              <a:buFont typeface="Wingdings"/>
              <a:buChar char="❑"/>
              <a:defRPr sz="2000">
                <a:latin typeface="Arial"/>
                <a:ea typeface="Arial"/>
                <a:cs typeface="Arial"/>
                <a:sym typeface="Arial"/>
              </a:defRPr>
            </a:lvl1pPr>
          </a:lstStyle>
          <a:p>
            <a:pPr/>
            <a:r>
              <a:t>Bring Your Own Project</a:t>
            </a:r>
          </a:p>
        </p:txBody>
      </p:sp>
      <p:sp>
        <p:nvSpPr>
          <p:cNvPr id="736" name="Shape 736"/>
          <p:cNvSpPr/>
          <p:nvPr/>
        </p:nvSpPr>
        <p:spPr>
          <a:xfrm>
            <a:off x="2093315" y="4820896"/>
            <a:ext cx="8005369" cy="5764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defRPr sz="3200">
                <a:solidFill>
                  <a:srgbClr val="E15200"/>
                </a:solidFill>
                <a:latin typeface="PT Sans"/>
                <a:ea typeface="PT Sans"/>
                <a:cs typeface="PT Sans"/>
                <a:sym typeface="PT Sans"/>
              </a:defRPr>
            </a:pPr>
            <a:r>
              <a:t>Agenda </a:t>
            </a:r>
            <a:r>
              <a:rPr sz="2000"/>
              <a:t>(Day 4)</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3" name="Shape 823"/>
          <p:cNvSpPr/>
          <p:nvPr>
            <p:ph type="title"/>
          </p:nvPr>
        </p:nvSpPr>
        <p:spPr>
          <a:xfrm>
            <a:off x="2123087" y="833967"/>
            <a:ext cx="8227501" cy="836099"/>
          </a:xfrm>
          <a:prstGeom prst="rect">
            <a:avLst/>
          </a:prstGeom>
        </p:spPr>
        <p:txBody>
          <a:bodyPr/>
          <a:lstStyle/>
          <a:p>
            <a:pPr/>
            <a:r>
              <a:t>Workflow Snippet Generator</a:t>
            </a:r>
          </a:p>
        </p:txBody>
      </p:sp>
      <p:sp>
        <p:nvSpPr>
          <p:cNvPr id="824" name="Shape 824"/>
          <p:cNvSpPr/>
          <p:nvPr>
            <p:ph type="body" idx="1"/>
          </p:nvPr>
        </p:nvSpPr>
        <p:spPr>
          <a:xfrm>
            <a:off x="2123831" y="1691864"/>
            <a:ext cx="8226598" cy="4526103"/>
          </a:xfrm>
          <a:prstGeom prst="rect">
            <a:avLst/>
          </a:prstGeom>
        </p:spPr>
        <p:txBody>
          <a:bodyPr/>
          <a:lstStyle>
            <a:lvl1pPr marL="457200" indent="-406400">
              <a:buClr>
                <a:srgbClr val="54585B"/>
              </a:buClr>
              <a:buSzPct val="100000"/>
              <a:buFont typeface="Arial"/>
              <a:buChar char="●"/>
            </a:lvl1pPr>
          </a:lstStyle>
          <a:p>
            <a:pPr/>
            <a:r>
              <a:t>No need to learn DSL syntax !</a:t>
            </a:r>
          </a:p>
        </p:txBody>
      </p:sp>
      <p:pic>
        <p:nvPicPr>
          <p:cNvPr id="825" name="image14.png"/>
          <p:cNvPicPr>
            <a:picLocks noChangeAspect="1"/>
          </p:cNvPicPr>
          <p:nvPr/>
        </p:nvPicPr>
        <p:blipFill>
          <a:blip r:embed="rId3">
            <a:extLst/>
          </a:blip>
          <a:stretch>
            <a:fillRect/>
          </a:stretch>
        </p:blipFill>
        <p:spPr>
          <a:xfrm>
            <a:off x="2997836" y="2950411"/>
            <a:ext cx="6696077" cy="307657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9" name="Shape 829"/>
          <p:cNvSpPr/>
          <p:nvPr>
            <p:ph type="title"/>
          </p:nvPr>
        </p:nvSpPr>
        <p:spPr>
          <a:xfrm>
            <a:off x="2123087" y="833967"/>
            <a:ext cx="8227501" cy="836099"/>
          </a:xfrm>
          <a:prstGeom prst="rect">
            <a:avLst/>
          </a:prstGeom>
        </p:spPr>
        <p:txBody>
          <a:bodyPr/>
          <a:lstStyle/>
          <a:p>
            <a:pPr/>
            <a:r>
              <a:t>Workflow 101 - build steps</a:t>
            </a:r>
          </a:p>
        </p:txBody>
      </p:sp>
      <p:sp>
        <p:nvSpPr>
          <p:cNvPr id="830" name="Shape 830"/>
          <p:cNvSpPr/>
          <p:nvPr>
            <p:ph type="body" idx="1"/>
          </p:nvPr>
        </p:nvSpPr>
        <p:spPr>
          <a:xfrm>
            <a:off x="2123831" y="1691864"/>
            <a:ext cx="8226598" cy="4526103"/>
          </a:xfrm>
          <a:prstGeom prst="rect">
            <a:avLst/>
          </a:prstGeom>
        </p:spPr>
        <p:txBody>
          <a:bodyPr/>
          <a:lstStyle/>
          <a:p>
            <a:pPr/>
            <a:r>
              <a:t>Some have native DSL support</a:t>
            </a:r>
          </a:p>
        </p:txBody>
      </p:sp>
      <p:pic>
        <p:nvPicPr>
          <p:cNvPr id="831" name="image15.png"/>
          <p:cNvPicPr>
            <a:picLocks noChangeAspect="1"/>
          </p:cNvPicPr>
          <p:nvPr/>
        </p:nvPicPr>
        <p:blipFill>
          <a:blip r:embed="rId3">
            <a:extLst/>
          </a:blip>
          <a:stretch>
            <a:fillRect/>
          </a:stretch>
        </p:blipFill>
        <p:spPr>
          <a:xfrm>
            <a:off x="2917350" y="2756936"/>
            <a:ext cx="6638926" cy="366712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5" name="Shape 835"/>
          <p:cNvSpPr/>
          <p:nvPr>
            <p:ph type="title"/>
          </p:nvPr>
        </p:nvSpPr>
        <p:spPr>
          <a:xfrm>
            <a:off x="2123087" y="833967"/>
            <a:ext cx="8227501" cy="836099"/>
          </a:xfrm>
          <a:prstGeom prst="rect">
            <a:avLst/>
          </a:prstGeom>
        </p:spPr>
        <p:txBody>
          <a:bodyPr/>
          <a:lstStyle/>
          <a:p>
            <a:pPr/>
            <a:r>
              <a:t>Workflow 101 - build steps</a:t>
            </a:r>
          </a:p>
        </p:txBody>
      </p:sp>
      <p:sp>
        <p:nvSpPr>
          <p:cNvPr id="836" name="Shape 836"/>
          <p:cNvSpPr/>
          <p:nvPr>
            <p:ph type="body" idx="1"/>
          </p:nvPr>
        </p:nvSpPr>
        <p:spPr>
          <a:xfrm>
            <a:off x="2123831" y="1691864"/>
            <a:ext cx="8226598" cy="4526103"/>
          </a:xfrm>
          <a:prstGeom prst="rect">
            <a:avLst/>
          </a:prstGeom>
        </p:spPr>
        <p:txBody>
          <a:bodyPr/>
          <a:lstStyle/>
          <a:p>
            <a:pPr/>
            <a:r>
              <a:t>Some don’t (yet) have native DSL support and require some hack-ish invocation syntax - but still work</a:t>
            </a:r>
          </a:p>
        </p:txBody>
      </p:sp>
      <p:pic>
        <p:nvPicPr>
          <p:cNvPr id="837" name="image16.png"/>
          <p:cNvPicPr>
            <a:picLocks noChangeAspect="1"/>
          </p:cNvPicPr>
          <p:nvPr/>
        </p:nvPicPr>
        <p:blipFill>
          <a:blip r:embed="rId2">
            <a:extLst/>
          </a:blip>
          <a:stretch>
            <a:fillRect/>
          </a:stretch>
        </p:blipFill>
        <p:spPr>
          <a:xfrm>
            <a:off x="3350674" y="2732325"/>
            <a:ext cx="6610351" cy="37719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9" name="Shape 839"/>
          <p:cNvSpPr/>
          <p:nvPr>
            <p:ph type="title"/>
          </p:nvPr>
        </p:nvSpPr>
        <p:spPr>
          <a:xfrm>
            <a:off x="2123087" y="833967"/>
            <a:ext cx="8227501" cy="836099"/>
          </a:xfrm>
          <a:prstGeom prst="rect">
            <a:avLst/>
          </a:prstGeom>
        </p:spPr>
        <p:txBody>
          <a:bodyPr/>
          <a:lstStyle/>
          <a:p>
            <a:pPr/>
            <a:r>
              <a:t>invocation syntax</a:t>
            </a:r>
          </a:p>
        </p:txBody>
      </p:sp>
      <p:sp>
        <p:nvSpPr>
          <p:cNvPr id="840" name="Shape 840"/>
          <p:cNvSpPr/>
          <p:nvPr>
            <p:ph type="body" idx="1"/>
          </p:nvPr>
        </p:nvSpPr>
        <p:spPr>
          <a:xfrm>
            <a:off x="2123825" y="1691874"/>
            <a:ext cx="8618099" cy="4526103"/>
          </a:xfrm>
          <a:prstGeom prst="rect">
            <a:avLst/>
          </a:prstGeom>
        </p:spPr>
        <p:txBody>
          <a:bodyPr/>
          <a:lstStyle/>
          <a:p>
            <a:pPr marL="170078" indent="-170078" defTabSz="850391">
              <a:defRPr sz="2600"/>
            </a:pPr>
          </a:p>
          <a:p>
            <a:pPr marL="170078" indent="-170078" defTabSz="850391">
              <a:defRPr sz="2600">
                <a:solidFill>
                  <a:srgbClr val="000000"/>
                </a:solidFill>
                <a:latin typeface="Courier New"/>
                <a:ea typeface="Courier New"/>
                <a:cs typeface="Courier New"/>
                <a:sym typeface="Courier New"/>
              </a:defRPr>
            </a:pPr>
            <a:r>
              <a:t>step( </a:t>
            </a:r>
          </a:p>
          <a:p>
            <a:pPr marL="170078" indent="-170078" defTabSz="850391">
              <a:defRPr sz="2600">
                <a:solidFill>
                  <a:srgbClr val="000000"/>
                </a:solidFill>
                <a:latin typeface="Courier New"/>
                <a:ea typeface="Courier New"/>
                <a:cs typeface="Courier New"/>
                <a:sym typeface="Courier New"/>
              </a:defRPr>
            </a:pPr>
            <a:r>
              <a:t>  </a:t>
            </a:r>
            <a:r>
              <a:rPr b="1">
                <a:solidFill>
                  <a:srgbClr val="006098"/>
                </a:solidFill>
              </a:rPr>
              <a:t>[</a:t>
            </a:r>
            <a:endParaRPr b="1">
              <a:solidFill>
                <a:srgbClr val="006098"/>
              </a:solidFill>
            </a:endParaRPr>
          </a:p>
          <a:p>
            <a:pPr marL="170078" indent="-170078" defTabSz="850391">
              <a:defRPr sz="2600">
                <a:solidFill>
                  <a:srgbClr val="000000"/>
                </a:solidFill>
                <a:latin typeface="Courier New"/>
                <a:ea typeface="Courier New"/>
                <a:cs typeface="Courier New"/>
                <a:sym typeface="Courier New"/>
              </a:defRPr>
            </a:pPr>
            <a:r>
              <a:t>      $class: '</a:t>
            </a:r>
            <a:r>
              <a:rPr i="1">
                <a:solidFill>
                  <a:srgbClr val="CC0000"/>
                </a:solidFill>
              </a:rPr>
              <a:t>build_step_class_name</a:t>
            </a:r>
            <a:r>
              <a:rPr i="1"/>
              <a:t>'</a:t>
            </a:r>
            <a:r>
              <a:rPr>
                <a:solidFill>
                  <a:srgbClr val="006098"/>
                </a:solidFill>
              </a:rPr>
              <a:t>,</a:t>
            </a:r>
            <a:endParaRPr>
              <a:solidFill>
                <a:srgbClr val="006098"/>
              </a:solidFill>
            </a:endParaRPr>
          </a:p>
          <a:p>
            <a:pPr marL="170078" indent="-170078" defTabSz="850391">
              <a:defRPr sz="2600">
                <a:solidFill>
                  <a:srgbClr val="000000"/>
                </a:solidFill>
                <a:latin typeface="Courier New"/>
                <a:ea typeface="Courier New"/>
                <a:cs typeface="Courier New"/>
                <a:sym typeface="Courier New"/>
              </a:defRPr>
            </a:pPr>
            <a:r>
              <a:t>      </a:t>
            </a:r>
            <a:r>
              <a:rPr i="1"/>
              <a:t>constructor_argument</a:t>
            </a:r>
            <a:r>
              <a:t>: </a:t>
            </a:r>
            <a:r>
              <a:rPr>
                <a:solidFill>
                  <a:srgbClr val="38761D"/>
                </a:solidFill>
              </a:rPr>
              <a:t>'value'</a:t>
            </a:r>
            <a:r>
              <a:rPr>
                <a:solidFill>
                  <a:srgbClr val="006098"/>
                </a:solidFill>
              </a:rPr>
              <a:t>,</a:t>
            </a:r>
            <a:endParaRPr>
              <a:solidFill>
                <a:srgbClr val="006098"/>
              </a:solidFill>
            </a:endParaRPr>
          </a:p>
          <a:p>
            <a:pPr marL="170078" indent="-170078" defTabSz="850391">
              <a:defRPr sz="2600">
                <a:solidFill>
                  <a:srgbClr val="000000"/>
                </a:solidFill>
                <a:latin typeface="Courier New"/>
                <a:ea typeface="Courier New"/>
                <a:cs typeface="Courier New"/>
                <a:sym typeface="Courier New"/>
              </a:defRPr>
            </a:pPr>
            <a:r>
              <a:t>      </a:t>
            </a:r>
            <a:r>
              <a:rPr i="1"/>
              <a:t>constructor_argument_2</a:t>
            </a:r>
            <a:r>
              <a:t>: </a:t>
            </a:r>
            <a:r>
              <a:rPr>
                <a:solidFill>
                  <a:srgbClr val="38761D"/>
                </a:solidFill>
              </a:rPr>
              <a:t>'value'</a:t>
            </a:r>
            <a:endParaRPr>
              <a:solidFill>
                <a:srgbClr val="38761D"/>
              </a:solidFill>
            </a:endParaRPr>
          </a:p>
          <a:p>
            <a:pPr marL="170078" indent="-170078" defTabSz="850391">
              <a:defRPr sz="2600">
                <a:solidFill>
                  <a:srgbClr val="000000"/>
                </a:solidFill>
                <a:latin typeface="Courier New"/>
                <a:ea typeface="Courier New"/>
                <a:cs typeface="Courier New"/>
                <a:sym typeface="Courier New"/>
              </a:defRPr>
            </a:pPr>
            <a:r>
              <a:t>  </a:t>
            </a:r>
            <a:r>
              <a:rPr b="1">
                <a:solidFill>
                  <a:srgbClr val="006098"/>
                </a:solidFill>
              </a:rPr>
              <a:t>]</a:t>
            </a:r>
            <a:r>
              <a:t> </a:t>
            </a:r>
          </a:p>
          <a:p>
            <a:pPr marL="170078" indent="-170078" defTabSz="850391">
              <a:defRPr sz="2600">
                <a:solidFill>
                  <a:srgbClr val="000000"/>
                </a:solidFill>
                <a:latin typeface="Courier New"/>
                <a:ea typeface="Courier New"/>
                <a:cs typeface="Courier New"/>
                <a:sym typeface="Courier New"/>
              </a:defRPr>
            </a:pPr>
            <a:r>
              <a:t>)</a:t>
            </a:r>
          </a:p>
          <a:p>
            <a:pPr marL="170078" indent="-170078" defTabSz="850391">
              <a:defRPr sz="2600"/>
            </a:pPr>
          </a:p>
          <a:p>
            <a:pPr marL="170078" indent="-170078" defTabSz="850391">
              <a:defRPr sz="2600"/>
            </a:pPr>
            <a:r>
              <a:t>Most build steps can be used this way </a:t>
            </a:r>
            <a:r>
              <a:rPr b="1"/>
              <a:t>today</a:t>
            </a:r>
            <a:r>
              <a:t>, </a:t>
            </a:r>
            <a:br/>
            <a:r>
              <a:t>they may evolve to offer native workflow support</a:t>
            </a:r>
          </a:p>
        </p:txBody>
      </p:sp>
      <p:grpSp>
        <p:nvGrpSpPr>
          <p:cNvPr id="843" name="Group 843"/>
          <p:cNvGrpSpPr/>
          <p:nvPr/>
        </p:nvGrpSpPr>
        <p:grpSpPr>
          <a:xfrm>
            <a:off x="3369630" y="1683522"/>
            <a:ext cx="3427925" cy="1020264"/>
            <a:chOff x="0" y="0"/>
            <a:chExt cx="3427923" cy="1020263"/>
          </a:xfrm>
        </p:grpSpPr>
        <p:sp>
          <p:nvSpPr>
            <p:cNvPr id="841" name="Shape 841"/>
            <p:cNvSpPr/>
            <p:nvPr/>
          </p:nvSpPr>
          <p:spPr>
            <a:xfrm rot="21270526">
              <a:off x="25361" y="168317"/>
              <a:ext cx="3376398" cy="691985"/>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2" name="Shape 842"/>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to invoke arbitrary step</a:t>
              </a:r>
            </a:p>
          </p:txBody>
        </p:sp>
      </p:grpSp>
      <p:grpSp>
        <p:nvGrpSpPr>
          <p:cNvPr id="846" name="Group 846"/>
          <p:cNvGrpSpPr/>
          <p:nvPr/>
        </p:nvGrpSpPr>
        <p:grpSpPr>
          <a:xfrm>
            <a:off x="3006260" y="2582798"/>
            <a:ext cx="1747923" cy="692402"/>
            <a:chOff x="0" y="0"/>
            <a:chExt cx="1747921" cy="692401"/>
          </a:xfrm>
        </p:grpSpPr>
        <p:sp>
          <p:nvSpPr>
            <p:cNvPr id="844" name="Shape 844"/>
            <p:cNvSpPr/>
            <p:nvPr/>
          </p:nvSpPr>
          <p:spPr>
            <a:xfrm rot="590">
              <a:off x="58" y="148"/>
              <a:ext cx="1747805"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5" name="Shape 845"/>
            <p:cNvSpPr/>
            <p:nvPr/>
          </p:nvSpPr>
          <p:spPr>
            <a:xfrm rot="590">
              <a:off x="173084" y="125179"/>
              <a:ext cx="1574778"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groovy map</a:t>
              </a:r>
            </a:p>
          </p:txBody>
        </p:sp>
      </p:grpSp>
      <p:grpSp>
        <p:nvGrpSpPr>
          <p:cNvPr id="849" name="Group 849"/>
          <p:cNvGrpSpPr/>
          <p:nvPr/>
        </p:nvGrpSpPr>
        <p:grpSpPr>
          <a:xfrm>
            <a:off x="7221689" y="1990870"/>
            <a:ext cx="3448032" cy="1405082"/>
            <a:chOff x="-1" y="0"/>
            <a:chExt cx="3448030" cy="1405081"/>
          </a:xfrm>
        </p:grpSpPr>
        <p:sp>
          <p:nvSpPr>
            <p:cNvPr id="847" name="Shape 847"/>
            <p:cNvSpPr/>
            <p:nvPr/>
          </p:nvSpPr>
          <p:spPr>
            <a:xfrm rot="20860300">
              <a:off x="34933" y="360716"/>
              <a:ext cx="3376362" cy="69189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848" name="Shape 848"/>
            <p:cNvSpPr/>
            <p:nvPr/>
          </p:nvSpPr>
          <p:spPr>
            <a:xfrm rot="20860300">
              <a:off x="205912" y="333811"/>
              <a:ext cx="3203387"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Same as in job’s config.xml on disk</a:t>
              </a:r>
            </a:p>
          </p:txBody>
        </p:sp>
      </p:gr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title"/>
          </p:nvPr>
        </p:nvSpPr>
        <p:spPr>
          <a:xfrm>
            <a:off x="914400" y="2127737"/>
            <a:ext cx="10464801" cy="2111102"/>
          </a:xfrm>
          <a:prstGeom prst="rect">
            <a:avLst/>
          </a:prstGeom>
        </p:spPr>
        <p:txBody>
          <a:bodyPr/>
          <a:lstStyle/>
          <a:p>
            <a:pPr algn="ctr">
              <a:defRPr sz="2800"/>
            </a:pPr>
            <a:r>
              <a:t>Workflow with Docker</a:t>
            </a:r>
            <a:br/>
            <a:r>
              <a:rPr sz="3200"/>
              <a:t>Day 2</a:t>
            </a:r>
            <a:endParaRPr sz="3200"/>
          </a:p>
          <a:p>
            <a:pPr algn="ctr">
              <a:defRPr sz="3200"/>
            </a:pPr>
            <a:r>
              <a:t>Docker 101</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title"/>
          </p:nvPr>
        </p:nvSpPr>
        <p:spPr>
          <a:xfrm>
            <a:off x="2123087" y="833967"/>
            <a:ext cx="8227501" cy="836099"/>
          </a:xfrm>
          <a:prstGeom prst="rect">
            <a:avLst/>
          </a:prstGeom>
        </p:spPr>
        <p:txBody>
          <a:bodyPr/>
          <a:lstStyle/>
          <a:p>
            <a:pPr/>
            <a:r>
              <a:t>Prepare the Environments</a:t>
            </a:r>
          </a:p>
        </p:txBody>
      </p:sp>
      <p:sp>
        <p:nvSpPr>
          <p:cNvPr id="854" name="Shape 854"/>
          <p:cNvSpPr/>
          <p:nvPr>
            <p:ph type="body" idx="1"/>
          </p:nvPr>
        </p:nvSpPr>
        <p:spPr>
          <a:xfrm>
            <a:off x="2123831" y="1691864"/>
            <a:ext cx="8226598" cy="4526103"/>
          </a:xfrm>
          <a:prstGeom prst="rect">
            <a:avLst/>
          </a:prstGeom>
        </p:spPr>
        <p:txBody>
          <a:bodyPr/>
          <a:lstStyle/>
          <a:p>
            <a:pPr marL="0" indent="0" defTabSz="457200">
              <a:defRPr i="1" sz="1200">
                <a:solidFill>
                  <a:srgbClr val="929292"/>
                </a:solidFill>
                <a:latin typeface="Menlo"/>
                <a:ea typeface="Menlo"/>
                <a:cs typeface="Menlo"/>
                <a:sym typeface="Menlo"/>
              </a:defRPr>
            </a:pPr>
            <a:r>
              <a:t>vagrant up cje node-1 node-2 node-3</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vagrant ssh cje</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/vagrant/ansible/node.yml -i /vagrant/ansible/hosts/dev</a:t>
            </a: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ansible-playbook /vagrant/ansible/docker.yml -c local</a:t>
            </a:r>
            <a:endParaRPr b="1">
              <a:solidFill>
                <a:srgbClr val="008F00"/>
              </a:solidFill>
            </a:endParaRPr>
          </a:p>
          <a:p>
            <a:pPr marL="0" indent="0" defTabSz="457200">
              <a:defRPr i="1" sz="1200">
                <a:solidFill>
                  <a:srgbClr val="929292"/>
                </a:solidFill>
                <a:latin typeface="Menlo"/>
                <a:ea typeface="Menlo"/>
                <a:cs typeface="Menlo"/>
                <a:sym typeface="Menlo"/>
              </a:defRPr>
            </a:pPr>
          </a:p>
          <a:p>
            <a:pPr marL="0" indent="0" defTabSz="457200">
              <a:defRPr i="1" sz="1200">
                <a:solidFill>
                  <a:srgbClr val="929292"/>
                </a:solidFill>
                <a:latin typeface="Menlo"/>
                <a:ea typeface="Menlo"/>
                <a:cs typeface="Menlo"/>
                <a:sym typeface="Menlo"/>
              </a:defRPr>
            </a:pPr>
            <a:r>
              <a:t>exit</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6" name="Shape 856"/>
          <p:cNvSpPr/>
          <p:nvPr>
            <p:ph type="title"/>
          </p:nvPr>
        </p:nvSpPr>
        <p:spPr>
          <a:xfrm>
            <a:off x="1269721" y="1346200"/>
            <a:ext cx="8433600" cy="1358701"/>
          </a:xfrm>
          <a:prstGeom prst="rect">
            <a:avLst/>
          </a:prstGeom>
        </p:spPr>
        <p:txBody>
          <a:bodyPr/>
          <a:lstStyle>
            <a:lvl1pPr algn="ctr">
              <a:defRPr sz="4800"/>
            </a:lvl1pPr>
          </a:lstStyle>
          <a:p>
            <a:pPr/>
            <a:r>
              <a:t>Docker Containers</a:t>
            </a:r>
          </a:p>
        </p:txBody>
      </p:sp>
      <p:sp>
        <p:nvSpPr>
          <p:cNvPr id="857" name="Shape 857"/>
          <p:cNvSpPr/>
          <p:nvPr/>
        </p:nvSpPr>
        <p:spPr>
          <a:xfrm>
            <a:off x="3109081" y="2970528"/>
            <a:ext cx="2432531" cy="22351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Isolated</a:t>
            </a:r>
          </a:p>
          <a:p>
            <a:pPr marL="240631" indent="-240631">
              <a:lnSpc>
                <a:spcPct val="90000"/>
              </a:lnSpc>
              <a:spcBef>
                <a:spcPts val="1000"/>
              </a:spcBef>
              <a:buSzPct val="100000"/>
              <a:buChar char="*"/>
              <a:defRPr b="1" sz="2400"/>
            </a:pPr>
            <a:r>
              <a:t>Immutable</a:t>
            </a:r>
          </a:p>
          <a:p>
            <a:pPr marL="240631" indent="-240631">
              <a:lnSpc>
                <a:spcPct val="90000"/>
              </a:lnSpc>
              <a:spcBef>
                <a:spcPts val="1000"/>
              </a:spcBef>
              <a:buSzPct val="100000"/>
              <a:buChar char="*"/>
              <a:defRPr b="1" sz="2400"/>
            </a:pPr>
            <a:r>
              <a:t>Reliable</a:t>
            </a:r>
          </a:p>
          <a:p>
            <a:pPr marL="240631" indent="-240631">
              <a:lnSpc>
                <a:spcPct val="90000"/>
              </a:lnSpc>
              <a:spcBef>
                <a:spcPts val="1000"/>
              </a:spcBef>
              <a:buSzPct val="100000"/>
              <a:buChar char="*"/>
              <a:defRPr b="1" sz="2400"/>
            </a:pPr>
            <a:r>
              <a:t>Self-sufficient</a:t>
            </a:r>
          </a:p>
          <a:p>
            <a:pPr marL="240631" indent="-240631">
              <a:lnSpc>
                <a:spcPct val="90000"/>
              </a:lnSpc>
              <a:spcBef>
                <a:spcPts val="1000"/>
              </a:spcBef>
              <a:buSzPct val="100000"/>
              <a:buChar char="*"/>
              <a:defRPr b="1" sz="2400"/>
            </a:pPr>
            <a:r>
              <a:t>Scalable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9" name="Shape 859"/>
          <p:cNvSpPr/>
          <p:nvPr>
            <p:ph type="title"/>
          </p:nvPr>
        </p:nvSpPr>
        <p:spPr>
          <a:xfrm>
            <a:off x="101321" y="-59931"/>
            <a:ext cx="8433600" cy="1358701"/>
          </a:xfrm>
          <a:prstGeom prst="rect">
            <a:avLst/>
          </a:prstGeom>
        </p:spPr>
        <p:txBody>
          <a:bodyPr/>
          <a:lstStyle>
            <a:lvl1pPr algn="ctr">
              <a:defRPr sz="4800"/>
            </a:lvl1pPr>
          </a:lstStyle>
          <a:p>
            <a:pPr/>
            <a:r>
              <a:t>Docker Containers</a:t>
            </a:r>
          </a:p>
        </p:txBody>
      </p:sp>
      <p:pic>
        <p:nvPicPr>
          <p:cNvPr id="860" name="image17.png"/>
          <p:cNvPicPr>
            <a:picLocks noChangeAspect="1"/>
          </p:cNvPicPr>
          <p:nvPr/>
        </p:nvPicPr>
        <p:blipFill>
          <a:blip r:embed="rId2">
            <a:extLst/>
          </a:blip>
          <a:stretch>
            <a:fillRect/>
          </a:stretch>
        </p:blipFill>
        <p:spPr>
          <a:xfrm>
            <a:off x="1853883" y="1388545"/>
            <a:ext cx="8962569" cy="5573498"/>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2" name="Shape 862"/>
          <p:cNvSpPr/>
          <p:nvPr>
            <p:ph type="title"/>
          </p:nvPr>
        </p:nvSpPr>
        <p:spPr>
          <a:xfrm>
            <a:off x="1206221" y="-59931"/>
            <a:ext cx="8433600" cy="1358701"/>
          </a:xfrm>
          <a:prstGeom prst="rect">
            <a:avLst/>
          </a:prstGeom>
        </p:spPr>
        <p:txBody>
          <a:bodyPr/>
          <a:lstStyle>
            <a:lvl1pPr algn="ctr">
              <a:defRPr sz="4800"/>
            </a:lvl1pPr>
          </a:lstStyle>
          <a:p>
            <a:pPr/>
            <a:r>
              <a:t>Single-Container Service</a:t>
            </a:r>
          </a:p>
        </p:txBody>
      </p:sp>
      <p:pic>
        <p:nvPicPr>
          <p:cNvPr id="863" name="image18.png"/>
          <p:cNvPicPr>
            <a:picLocks noChangeAspect="1"/>
          </p:cNvPicPr>
          <p:nvPr/>
        </p:nvPicPr>
        <p:blipFill>
          <a:blip r:embed="rId2">
            <a:extLst/>
          </a:blip>
          <a:stretch>
            <a:fillRect/>
          </a:stretch>
        </p:blipFill>
        <p:spPr>
          <a:xfrm>
            <a:off x="2863850" y="1720850"/>
            <a:ext cx="5914534" cy="5300037"/>
          </a:xfrm>
          <a:prstGeom prst="rect">
            <a:avLst/>
          </a:prstGeom>
          <a:ln w="12700">
            <a:miter lim="400000"/>
          </a:ln>
        </p:spPr>
      </p:pic>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title"/>
          </p:nvPr>
        </p:nvSpPr>
        <p:spPr>
          <a:xfrm>
            <a:off x="1155421" y="-174231"/>
            <a:ext cx="8433600" cy="1358701"/>
          </a:xfrm>
          <a:prstGeom prst="rect">
            <a:avLst/>
          </a:prstGeom>
        </p:spPr>
        <p:txBody>
          <a:bodyPr/>
          <a:lstStyle>
            <a:lvl1pPr algn="ctr" defTabSz="896111">
              <a:defRPr sz="4700"/>
            </a:lvl1pPr>
          </a:lstStyle>
          <a:p>
            <a:pPr/>
            <a:r>
              <a:t>Linked or Networked Containers</a:t>
            </a:r>
          </a:p>
        </p:txBody>
      </p:sp>
      <p:pic>
        <p:nvPicPr>
          <p:cNvPr id="866" name="image19.png"/>
          <p:cNvPicPr>
            <a:picLocks noChangeAspect="1"/>
          </p:cNvPicPr>
          <p:nvPr/>
        </p:nvPicPr>
        <p:blipFill>
          <a:blip r:embed="rId2">
            <a:extLst/>
          </a:blip>
          <a:stretch>
            <a:fillRect/>
          </a:stretch>
        </p:blipFill>
        <p:spPr>
          <a:xfrm>
            <a:off x="1117600" y="1371521"/>
            <a:ext cx="10183483" cy="5594430"/>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xfrm>
            <a:off x="2123087" y="833967"/>
            <a:ext cx="8227501" cy="836099"/>
          </a:xfrm>
          <a:prstGeom prst="rect">
            <a:avLst/>
          </a:prstGeom>
        </p:spPr>
        <p:txBody>
          <a:bodyPr/>
          <a:lstStyle/>
          <a:p>
            <a:pPr/>
            <a:r>
              <a:t>Workshop Prerequisites</a:t>
            </a:r>
          </a:p>
        </p:txBody>
      </p:sp>
      <p:sp>
        <p:nvSpPr>
          <p:cNvPr id="739" name="Shape 739"/>
          <p:cNvSpPr/>
          <p:nvPr>
            <p:ph type="body" idx="1"/>
          </p:nvPr>
        </p:nvSpPr>
        <p:spPr>
          <a:xfrm>
            <a:off x="2123831" y="1691864"/>
            <a:ext cx="8226598" cy="4526103"/>
          </a:xfrm>
          <a:prstGeom prst="rect">
            <a:avLst/>
          </a:prstGeom>
        </p:spPr>
        <p:txBody>
          <a:bodyPr/>
          <a:lstStyle/>
          <a:p>
            <a:pPr marL="133502" indent="-133502" defTabSz="667512">
              <a:defRPr sz="1400"/>
            </a:pPr>
            <a:r>
              <a:t>Git (</a:t>
            </a:r>
            <a:r>
              <a:rPr u="sng">
                <a:solidFill>
                  <a:srgbClr val="0000FF"/>
                </a:solidFill>
                <a:uFill>
                  <a:solidFill>
                    <a:srgbClr val="0000FF"/>
                  </a:solidFill>
                </a:uFill>
                <a:hlinkClick r:id="rId2" invalidUrl="" action="" tgtFrame="" tooltip="" history="1" highlightClick="0" endSnd="0"/>
              </a:rPr>
              <a:t>https://git-scm.com/</a:t>
            </a:r>
            <a:r>
              <a:t>), VirtualBox (</a:t>
            </a:r>
            <a:r>
              <a:rPr u="sng">
                <a:solidFill>
                  <a:srgbClr val="0000FF"/>
                </a:solidFill>
                <a:uFill>
                  <a:solidFill>
                    <a:srgbClr val="0000FF"/>
                  </a:solidFill>
                </a:uFill>
                <a:hlinkClick r:id="rId3" invalidUrl="" action="" tgtFrame="" tooltip="" history="1" highlightClick="0" endSnd="0"/>
              </a:rPr>
              <a:t>https://www.virtualbox.org/</a:t>
            </a:r>
            <a:r>
              <a:t>) and Vagrant (</a:t>
            </a:r>
            <a:r>
              <a:rPr u="sng">
                <a:solidFill>
                  <a:srgbClr val="0000FF"/>
                </a:solidFill>
                <a:uFill>
                  <a:solidFill>
                    <a:srgbClr val="0000FF"/>
                  </a:solidFill>
                </a:uFill>
                <a:hlinkClick r:id="rId4" invalidUrl="" action="" tgtFrame="" tooltip="" history="1" highlightClick="0" endSnd="0"/>
              </a:rPr>
              <a:t>https://www.vagrantup.com/</a:t>
            </a:r>
            <a:r>
              <a:t>) should be installed.</a:t>
            </a:r>
          </a:p>
          <a:p>
            <a:pPr marL="133502" indent="-133502" defTabSz="667512">
              <a:defRPr sz="1400"/>
            </a:pPr>
          </a:p>
          <a:p>
            <a:pPr marL="133502" indent="-133502" defTabSz="667512">
              <a:defRPr sz="1400"/>
            </a:pPr>
            <a:r>
              <a:t>Run the following commands (you will be asked to open Jenkins and add the licence keys):</a:t>
            </a:r>
          </a:p>
          <a:p>
            <a:pPr marL="133502" indent="-133502" defTabSz="667512">
              <a:defRPr sz="2000"/>
            </a:pPr>
          </a:p>
          <a:p>
            <a:pPr marL="0" indent="0" defTabSz="333756">
              <a:defRPr i="1" sz="800">
                <a:solidFill>
                  <a:srgbClr val="929292"/>
                </a:solidFill>
                <a:latin typeface="Menlo"/>
                <a:ea typeface="Menlo"/>
                <a:cs typeface="Menlo"/>
                <a:sym typeface="Menlo"/>
              </a:defRPr>
            </a:pPr>
            <a:r>
              <a:t>git clone https://github.com/vfarcic/jenkins-docker-showcase.git</a:t>
            </a:r>
            <a:br/>
            <a:br/>
            <a:r>
              <a:t>cd jenkins-docker-showcase</a:t>
            </a:r>
            <a:br/>
            <a:br/>
            <a:r>
              <a:t>vagrant up cje node-1 node-2 node-3</a:t>
            </a:r>
            <a:br/>
            <a:br/>
            <a:r>
              <a:t>vagrant ssh cje -c "chmod +x /vagrant/scripts/*"</a:t>
            </a:r>
            <a:br/>
            <a:br/>
            <a:r>
              <a:t>vagrant ssh cje -c "ansible-playbook /vagrant/ansible/cje.yml -c local --extra-vars 'skip_licence=true'"</a:t>
            </a:r>
            <a:br/>
            <a:br/>
            <a:r>
              <a:t>vagrant ssh cje -c "/vagrant/scripts/preload_cje.sh"</a:t>
            </a:r>
            <a:br/>
            <a:br/>
            <a:r>
              <a:t>vagrant ssh cje -c "ansible-playbook /vagrant/ansible/node.yml -i /vagrant/ansible/hosts/dev" # Answer "yes" when asked</a:t>
            </a:r>
            <a:br/>
            <a:br/>
            <a:r>
              <a:t>vagrant ssh cje -c "ansible-playbook /vagrant/ansible/nginx.yml -i /vagrant/ansible/hosts/dev"</a:t>
            </a:r>
            <a:br/>
            <a:br/>
            <a:r>
              <a:t>vagrant ssh node-1 -c "/vagrant/scripts/preload_node.sh"</a:t>
            </a:r>
            <a:br/>
            <a:br/>
            <a:r>
              <a:t>vagrant ssh node-2 -c "/vagrant/scripts/preload_node.sh"</a:t>
            </a:r>
            <a:br/>
            <a:br/>
            <a:r>
              <a:t>vagrant ssh node-3 -c "/vagrant/scripts/preload_node.sh"</a:t>
            </a:r>
            <a:br/>
            <a:br/>
            <a:r>
              <a:t>vagrant halt</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xfrm>
            <a:off x="1269721" y="1346200"/>
            <a:ext cx="8433600" cy="1358701"/>
          </a:xfrm>
          <a:prstGeom prst="rect">
            <a:avLst/>
          </a:prstGeom>
        </p:spPr>
        <p:txBody>
          <a:bodyPr/>
          <a:lstStyle>
            <a:lvl1pPr algn="ctr">
              <a:defRPr sz="4800"/>
            </a:lvl1pPr>
          </a:lstStyle>
          <a:p>
            <a:pPr/>
            <a:r>
              <a:t>Docker Tools</a:t>
            </a:r>
          </a:p>
        </p:txBody>
      </p:sp>
      <p:sp>
        <p:nvSpPr>
          <p:cNvPr id="869" name="Shape 869"/>
          <p:cNvSpPr/>
          <p:nvPr/>
        </p:nvSpPr>
        <p:spPr>
          <a:xfrm>
            <a:off x="3109081" y="2970528"/>
            <a:ext cx="3360028" cy="268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Docker Hub/Registry</a:t>
            </a:r>
          </a:p>
          <a:p>
            <a:pPr marL="240631" indent="-240631">
              <a:lnSpc>
                <a:spcPct val="90000"/>
              </a:lnSpc>
              <a:spcBef>
                <a:spcPts val="1000"/>
              </a:spcBef>
              <a:buSzPct val="100000"/>
              <a:buChar char="*"/>
              <a:defRPr b="1" sz="2400"/>
            </a:pPr>
            <a:r>
              <a:t>Docker Engine</a:t>
            </a:r>
          </a:p>
          <a:p>
            <a:pPr marL="240631" indent="-240631">
              <a:lnSpc>
                <a:spcPct val="90000"/>
              </a:lnSpc>
              <a:spcBef>
                <a:spcPts val="1000"/>
              </a:spcBef>
              <a:buSzPct val="100000"/>
              <a:buChar char="*"/>
              <a:defRPr b="1" sz="2400"/>
            </a:pPr>
            <a:r>
              <a:t>Docker Compose</a:t>
            </a:r>
          </a:p>
          <a:p>
            <a:pPr marL="240631" indent="-240631">
              <a:lnSpc>
                <a:spcPct val="90000"/>
              </a:lnSpc>
              <a:spcBef>
                <a:spcPts val="1000"/>
              </a:spcBef>
              <a:buSzPct val="100000"/>
              <a:buChar char="*"/>
              <a:defRPr b="1" sz="2400"/>
            </a:pPr>
            <a:r>
              <a:t>Docker Swarm</a:t>
            </a:r>
          </a:p>
          <a:p>
            <a:pPr marL="240631" indent="-240631">
              <a:lnSpc>
                <a:spcPct val="90000"/>
              </a:lnSpc>
              <a:spcBef>
                <a:spcPts val="1000"/>
              </a:spcBef>
              <a:buSzPct val="100000"/>
              <a:buChar char="*"/>
              <a:defRPr b="1" sz="2400"/>
            </a:pPr>
            <a:r>
              <a:t>Docker Machine</a:t>
            </a:r>
          </a:p>
          <a:p>
            <a:pPr marL="240631" indent="-240631">
              <a:lnSpc>
                <a:spcPct val="90000"/>
              </a:lnSpc>
              <a:spcBef>
                <a:spcPts val="1000"/>
              </a:spcBef>
              <a:buSzPct val="100000"/>
              <a:buChar char="*"/>
              <a:defRPr b="1" sz="2400"/>
            </a:pPr>
            <a:r>
              <a:t>Kinematic</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1" name="Shape 871"/>
          <p:cNvSpPr/>
          <p:nvPr>
            <p:ph type="title"/>
          </p:nvPr>
        </p:nvSpPr>
        <p:spPr>
          <a:xfrm>
            <a:off x="50521" y="-59931"/>
            <a:ext cx="8433600" cy="1358701"/>
          </a:xfrm>
          <a:prstGeom prst="rect">
            <a:avLst/>
          </a:prstGeom>
        </p:spPr>
        <p:txBody>
          <a:bodyPr/>
          <a:lstStyle>
            <a:lvl1pPr algn="ctr">
              <a:defRPr sz="4800"/>
            </a:lvl1pPr>
          </a:lstStyle>
          <a:p>
            <a:pPr/>
            <a:r>
              <a:t>Docker Hub and Registry</a:t>
            </a:r>
          </a:p>
        </p:txBody>
      </p:sp>
      <p:sp>
        <p:nvSpPr>
          <p:cNvPr id="872" name="Shape 872"/>
          <p:cNvSpPr/>
          <p:nvPr/>
        </p:nvSpPr>
        <p:spPr>
          <a:xfrm>
            <a:off x="314301" y="1873029"/>
            <a:ext cx="6931322"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Hub</a:t>
            </a:r>
            <a:r>
              <a:rPr b="0"/>
              <a:t> is a cloud hosted service from Docker that provides registry capabilities for public and private content.</a:t>
            </a:r>
          </a:p>
        </p:txBody>
      </p:sp>
      <p:pic>
        <p:nvPicPr>
          <p:cNvPr id="873" name="image20.png"/>
          <p:cNvPicPr>
            <a:picLocks noChangeAspect="1"/>
          </p:cNvPicPr>
          <p:nvPr/>
        </p:nvPicPr>
        <p:blipFill>
          <a:blip r:embed="rId2">
            <a:extLst/>
          </a:blip>
          <a:stretch>
            <a:fillRect/>
          </a:stretch>
        </p:blipFill>
        <p:spPr>
          <a:xfrm>
            <a:off x="7086600" y="1460500"/>
            <a:ext cx="5080000" cy="4978400"/>
          </a:xfrm>
          <a:prstGeom prst="rect">
            <a:avLst/>
          </a:prstGeom>
          <a:ln w="12700">
            <a:miter lim="400000"/>
          </a:ln>
        </p:spPr>
      </p:pic>
      <p:sp>
        <p:nvSpPr>
          <p:cNvPr id="874" name="Shape 874"/>
          <p:cNvSpPr/>
          <p:nvPr/>
        </p:nvSpPr>
        <p:spPr>
          <a:xfrm>
            <a:off x="356406" y="5338228"/>
            <a:ext cx="6847111"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Registry</a:t>
            </a:r>
            <a:r>
              <a:rPr b="0"/>
              <a:t> is an open source application dedicated to the storage and distribution of your Docker images.</a:t>
            </a:r>
          </a:p>
        </p:txBody>
      </p:sp>
      <p:sp>
        <p:nvSpPr>
          <p:cNvPr id="875" name="Shape 875"/>
          <p:cNvSpPr/>
          <p:nvPr/>
        </p:nvSpPr>
        <p:spPr>
          <a:xfrm>
            <a:off x="211783" y="3250028"/>
            <a:ext cx="7136356" cy="1158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Trusted Registry</a:t>
            </a:r>
            <a:r>
              <a:rPr b="0"/>
              <a:t> allows you to store and manage your Docker images on-premise or in your virtual private cloud to support security or regulatory compliance requirements in keeping data and applications your infrastructure.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7" name="Shape 877"/>
          <p:cNvSpPr/>
          <p:nvPr>
            <p:ph type="title"/>
          </p:nvPr>
        </p:nvSpPr>
        <p:spPr>
          <a:xfrm>
            <a:off x="1269721" y="1346200"/>
            <a:ext cx="8433600" cy="1358701"/>
          </a:xfrm>
          <a:prstGeom prst="rect">
            <a:avLst/>
          </a:prstGeom>
        </p:spPr>
        <p:txBody>
          <a:bodyPr/>
          <a:lstStyle>
            <a:lvl1pPr algn="ctr">
              <a:defRPr sz="4800"/>
            </a:lvl1pPr>
          </a:lstStyle>
          <a:p>
            <a:pPr/>
            <a:r>
              <a:t>Docker Hub/Registry</a:t>
            </a:r>
          </a:p>
        </p:txBody>
      </p:sp>
      <p:sp>
        <p:nvSpPr>
          <p:cNvPr id="878" name="Shape 878"/>
          <p:cNvSpPr/>
          <p:nvPr/>
        </p:nvSpPr>
        <p:spPr>
          <a:xfrm>
            <a:off x="1940681" y="2995928"/>
            <a:ext cx="7600835" cy="19508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vagrant ssh cje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pull vfarcic/books-ms-tests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tag vfarcic/books-ms-tests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10.100.198.200:5000/books-ms-tests</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title"/>
          </p:nvPr>
        </p:nvSpPr>
        <p:spPr>
          <a:xfrm>
            <a:off x="-51080" y="-59931"/>
            <a:ext cx="9804359" cy="1358701"/>
          </a:xfrm>
          <a:prstGeom prst="rect">
            <a:avLst/>
          </a:prstGeom>
        </p:spPr>
        <p:txBody>
          <a:bodyPr/>
          <a:lstStyle>
            <a:lvl1pPr algn="ctr">
              <a:defRPr sz="4800"/>
            </a:lvl1pPr>
          </a:lstStyle>
          <a:p>
            <a:pPr/>
            <a:r>
              <a:t>Docker Engine</a:t>
            </a:r>
          </a:p>
        </p:txBody>
      </p:sp>
      <p:pic>
        <p:nvPicPr>
          <p:cNvPr id="881" name="image21.png"/>
          <p:cNvPicPr>
            <a:picLocks noChangeAspect="1"/>
          </p:cNvPicPr>
          <p:nvPr/>
        </p:nvPicPr>
        <p:blipFill>
          <a:blip r:embed="rId2">
            <a:extLst/>
          </a:blip>
          <a:stretch>
            <a:fillRect/>
          </a:stretch>
        </p:blipFill>
        <p:spPr>
          <a:xfrm>
            <a:off x="5334000" y="1866900"/>
            <a:ext cx="6858000" cy="4318000"/>
          </a:xfrm>
          <a:prstGeom prst="rect">
            <a:avLst/>
          </a:prstGeom>
          <a:ln w="12700">
            <a:miter lim="400000"/>
          </a:ln>
        </p:spPr>
      </p:pic>
      <p:sp>
        <p:nvSpPr>
          <p:cNvPr id="882" name="Shape 882"/>
          <p:cNvSpPr/>
          <p:nvPr/>
        </p:nvSpPr>
        <p:spPr>
          <a:xfrm>
            <a:off x="994421" y="2742763"/>
            <a:ext cx="3982788" cy="891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Engine</a:t>
            </a:r>
            <a:r>
              <a:rPr b="0"/>
              <a:t> is a lightweight runtime and robust tooling that builds and runs Docker containers.</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title"/>
          </p:nvPr>
        </p:nvSpPr>
        <p:spPr>
          <a:xfrm>
            <a:off x="-51080" y="-59931"/>
            <a:ext cx="9804359" cy="1358701"/>
          </a:xfrm>
          <a:prstGeom prst="rect">
            <a:avLst/>
          </a:prstGeom>
        </p:spPr>
        <p:txBody>
          <a:bodyPr/>
          <a:lstStyle>
            <a:lvl1pPr algn="ctr">
              <a:defRPr sz="4800"/>
            </a:lvl1pPr>
          </a:lstStyle>
          <a:p>
            <a:pPr/>
            <a:r>
              <a:t>Docker Engine - Running Containers</a:t>
            </a:r>
          </a:p>
        </p:txBody>
      </p:sp>
      <p:sp>
        <p:nvSpPr>
          <p:cNvPr id="885" name="Shape 885"/>
          <p:cNvSpPr/>
          <p:nvPr/>
        </p:nvSpPr>
        <p:spPr>
          <a:xfrm>
            <a:off x="708781" y="1929128"/>
            <a:ext cx="6088370" cy="3017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cd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-it --rm \</a:t>
            </a:r>
          </a:p>
          <a:p>
            <a:pPr>
              <a:defRPr>
                <a:solidFill>
                  <a:srgbClr val="54585B"/>
                </a:solidFill>
                <a:latin typeface="Arial"/>
                <a:ea typeface="Arial"/>
                <a:cs typeface="Arial"/>
                <a:sym typeface="Arial"/>
              </a:defRPr>
            </a:pPr>
            <a:r>
              <a:t>    -v $PWD/client/components:/source/client/components \</a:t>
            </a:r>
          </a:p>
          <a:p>
            <a:pPr>
              <a:defRPr>
                <a:solidFill>
                  <a:srgbClr val="54585B"/>
                </a:solidFill>
                <a:latin typeface="Arial"/>
                <a:ea typeface="Arial"/>
                <a:cs typeface="Arial"/>
                <a:sym typeface="Arial"/>
              </a:defRPr>
            </a:pPr>
            <a:r>
              <a:t>    -v $PWD/client/test:/source/client/test \</a:t>
            </a:r>
          </a:p>
          <a:p>
            <a:pPr>
              <a:defRPr>
                <a:solidFill>
                  <a:srgbClr val="54585B"/>
                </a:solidFill>
                <a:latin typeface="Arial"/>
                <a:ea typeface="Arial"/>
                <a:cs typeface="Arial"/>
                <a:sym typeface="Arial"/>
              </a:defRPr>
            </a:pPr>
            <a:r>
              <a:t>    -v $PWD/src:/source/src \</a:t>
            </a:r>
          </a:p>
          <a:p>
            <a:pPr>
              <a:defRPr>
                <a:solidFill>
                  <a:srgbClr val="54585B"/>
                </a:solidFill>
                <a:latin typeface="Arial"/>
                <a:ea typeface="Arial"/>
                <a:cs typeface="Arial"/>
                <a:sym typeface="Arial"/>
              </a:defRPr>
            </a:pPr>
            <a:r>
              <a:t>    -v $PWD/target/scala-2.10:/source/target/scala-2.10 \</a:t>
            </a:r>
          </a:p>
          <a:p>
            <a:pPr>
              <a:defRPr>
                <a:solidFill>
                  <a:srgbClr val="54585B"/>
                </a:solidFill>
                <a:latin typeface="Arial"/>
                <a:ea typeface="Arial"/>
                <a:cs typeface="Arial"/>
                <a:sym typeface="Arial"/>
              </a:defRPr>
            </a:pPr>
            <a:r>
              <a:t>    --env TEST_TYPE=all \</a:t>
            </a:r>
          </a:p>
          <a:p>
            <a:pPr>
              <a:defRPr>
                <a:solidFill>
                  <a:srgbClr val="54585B"/>
                </a:solidFill>
                <a:latin typeface="Arial"/>
                <a:ea typeface="Arial"/>
                <a:cs typeface="Arial"/>
                <a:sym typeface="Arial"/>
              </a:defRPr>
            </a:pPr>
            <a:r>
              <a:t>    10.100.198.200:5000/books-ms-tests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ll target/scala-2.10/</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Shape 887"/>
          <p:cNvSpPr/>
          <p:nvPr>
            <p:ph type="title"/>
          </p:nvPr>
        </p:nvSpPr>
        <p:spPr>
          <a:xfrm>
            <a:off x="-51080" y="-59931"/>
            <a:ext cx="9804359" cy="1358701"/>
          </a:xfrm>
          <a:prstGeom prst="rect">
            <a:avLst/>
          </a:prstGeom>
        </p:spPr>
        <p:txBody>
          <a:bodyPr/>
          <a:lstStyle>
            <a:lvl1pPr algn="ctr">
              <a:defRPr sz="4800"/>
            </a:lvl1pPr>
          </a:lstStyle>
          <a:p>
            <a:pPr/>
            <a:r>
              <a:t>Docker Engine - Building Containers</a:t>
            </a:r>
          </a:p>
        </p:txBody>
      </p:sp>
      <p:sp>
        <p:nvSpPr>
          <p:cNvPr id="888" name="Shape 888"/>
          <p:cNvSpPr/>
          <p:nvPr/>
        </p:nvSpPr>
        <p:spPr>
          <a:xfrm>
            <a:off x="708781" y="1929128"/>
            <a:ext cx="5200089" cy="14174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Dockerfile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build -t 10.100.198.200:5000/books-ms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10.100.198.200:5000/books-ms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title"/>
          </p:nvPr>
        </p:nvSpPr>
        <p:spPr>
          <a:xfrm>
            <a:off x="-51080" y="-59931"/>
            <a:ext cx="9804359" cy="1358701"/>
          </a:xfrm>
          <a:prstGeom prst="rect">
            <a:avLst/>
          </a:prstGeom>
        </p:spPr>
        <p:txBody>
          <a:bodyPr/>
          <a:lstStyle>
            <a:lvl1pPr algn="ctr">
              <a:defRPr sz="4800"/>
            </a:lvl1pPr>
          </a:lstStyle>
          <a:p>
            <a:pPr/>
            <a:r>
              <a:t>Docker Engine - Running Containers</a:t>
            </a:r>
          </a:p>
        </p:txBody>
      </p:sp>
      <p:sp>
        <p:nvSpPr>
          <p:cNvPr id="891" name="Shape 891"/>
          <p:cNvSpPr/>
          <p:nvPr/>
        </p:nvSpPr>
        <p:spPr>
          <a:xfrm>
            <a:off x="708781" y="1929128"/>
            <a:ext cx="4639974" cy="27509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run -d --name books-ms-db mongo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-d --name books-ms \</a:t>
            </a:r>
          </a:p>
          <a:p>
            <a:pPr>
              <a:defRPr>
                <a:solidFill>
                  <a:srgbClr val="54585B"/>
                </a:solidFill>
                <a:latin typeface="Arial"/>
                <a:ea typeface="Arial"/>
                <a:cs typeface="Arial"/>
                <a:sym typeface="Arial"/>
              </a:defRPr>
            </a:pPr>
            <a:r>
              <a:t>    -p 1234:8080 \</a:t>
            </a:r>
          </a:p>
          <a:p>
            <a:pPr>
              <a:defRPr>
                <a:solidFill>
                  <a:srgbClr val="54585B"/>
                </a:solidFill>
                <a:latin typeface="Arial"/>
                <a:ea typeface="Arial"/>
                <a:cs typeface="Arial"/>
                <a:sym typeface="Arial"/>
              </a:defRPr>
            </a:pPr>
            <a:r>
              <a:t>    --link books-ms-db:db \</a:t>
            </a:r>
          </a:p>
          <a:p>
            <a:pPr>
              <a:defRPr>
                <a:solidFill>
                  <a:srgbClr val="54585B"/>
                </a:solidFill>
                <a:latin typeface="Arial"/>
                <a:ea typeface="Arial"/>
                <a:cs typeface="Arial"/>
                <a:sym typeface="Arial"/>
              </a:defRPr>
            </a:pPr>
            <a:r>
              <a:t>    10.100.198.200:5000/books-ms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curl -I localhost:1234/api/v1/books</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xfrm>
            <a:off x="-51080" y="-59931"/>
            <a:ext cx="9804359" cy="1358701"/>
          </a:xfrm>
          <a:prstGeom prst="rect">
            <a:avLst/>
          </a:prstGeom>
        </p:spPr>
        <p:txBody>
          <a:bodyPr/>
          <a:lstStyle>
            <a:lvl1pPr algn="ctr" defTabSz="713230">
              <a:defRPr sz="3700"/>
            </a:lvl1pPr>
          </a:lstStyle>
          <a:p>
            <a:pPr/>
            <a:r>
              <a:t>Docker Engine - Logs, Processes, Stopping and Removing</a:t>
            </a:r>
          </a:p>
        </p:txBody>
      </p:sp>
      <p:sp>
        <p:nvSpPr>
          <p:cNvPr id="894" name="Shape 894"/>
          <p:cNvSpPr/>
          <p:nvPr/>
        </p:nvSpPr>
        <p:spPr>
          <a:xfrm>
            <a:off x="708781" y="1929128"/>
            <a:ext cx="3979177" cy="3551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logs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logs books-ms-db</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stop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rm books-ms-db 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Shape 896"/>
          <p:cNvSpPr/>
          <p:nvPr>
            <p:ph type="title"/>
          </p:nvPr>
        </p:nvSpPr>
        <p:spPr>
          <a:xfrm>
            <a:off x="-51080" y="-59931"/>
            <a:ext cx="9804359" cy="1358701"/>
          </a:xfrm>
          <a:prstGeom prst="rect">
            <a:avLst/>
          </a:prstGeom>
        </p:spPr>
        <p:txBody>
          <a:bodyPr/>
          <a:lstStyle>
            <a:lvl1pPr algn="ctr">
              <a:defRPr sz="4800"/>
            </a:lvl1pPr>
          </a:lstStyle>
          <a:p>
            <a:pPr/>
            <a:r>
              <a:t>Docker Compose</a:t>
            </a:r>
          </a:p>
        </p:txBody>
      </p:sp>
      <p:pic>
        <p:nvPicPr>
          <p:cNvPr id="897" name="image22.png"/>
          <p:cNvPicPr>
            <a:picLocks noChangeAspect="1"/>
          </p:cNvPicPr>
          <p:nvPr/>
        </p:nvPicPr>
        <p:blipFill>
          <a:blip r:embed="rId2">
            <a:extLst/>
          </a:blip>
          <a:stretch>
            <a:fillRect/>
          </a:stretch>
        </p:blipFill>
        <p:spPr>
          <a:xfrm>
            <a:off x="8604250" y="2235200"/>
            <a:ext cx="3111500" cy="3810000"/>
          </a:xfrm>
          <a:prstGeom prst="rect">
            <a:avLst/>
          </a:prstGeom>
          <a:ln w="12700">
            <a:miter lim="400000"/>
          </a:ln>
        </p:spPr>
      </p:pic>
      <p:sp>
        <p:nvSpPr>
          <p:cNvPr id="898" name="Shape 898"/>
          <p:cNvSpPr/>
          <p:nvPr/>
        </p:nvSpPr>
        <p:spPr>
          <a:xfrm>
            <a:off x="1773145" y="2697478"/>
            <a:ext cx="3111502" cy="169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Compose</a:t>
            </a:r>
            <a:r>
              <a:rPr b="0"/>
              <a:t> allows defining multi-container application with all of its dependencies in a single file, then spin your application up in a single command.</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Shape 900"/>
          <p:cNvSpPr/>
          <p:nvPr>
            <p:ph type="title"/>
          </p:nvPr>
        </p:nvSpPr>
        <p:spPr>
          <a:xfrm>
            <a:off x="-51080" y="-59931"/>
            <a:ext cx="9804359" cy="1358701"/>
          </a:xfrm>
          <a:prstGeom prst="rect">
            <a:avLst/>
          </a:prstGeom>
        </p:spPr>
        <p:txBody>
          <a:bodyPr/>
          <a:lstStyle>
            <a:lvl1pPr algn="ctr">
              <a:defRPr sz="4800"/>
            </a:lvl1pPr>
          </a:lstStyle>
          <a:p>
            <a:pPr/>
            <a:r>
              <a:t>Docker Compose</a:t>
            </a:r>
          </a:p>
        </p:txBody>
      </p:sp>
      <p:sp>
        <p:nvSpPr>
          <p:cNvPr id="901" name="Shape 901"/>
          <p:cNvSpPr/>
          <p:nvPr/>
        </p:nvSpPr>
        <p:spPr>
          <a:xfrm>
            <a:off x="708781" y="1929128"/>
            <a:ext cx="6273884" cy="46178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docker-compose-dev.yml</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run --rm 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docker-compose-dev.yml up -d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logs # Press CTRL+c to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rm -f</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ps</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1" name="Shape 741"/>
          <p:cNvSpPr/>
          <p:nvPr>
            <p:ph type="title"/>
          </p:nvPr>
        </p:nvSpPr>
        <p:spPr>
          <a:xfrm>
            <a:off x="914400" y="2127737"/>
            <a:ext cx="10464801" cy="2111102"/>
          </a:xfrm>
          <a:prstGeom prst="rect">
            <a:avLst/>
          </a:prstGeom>
        </p:spPr>
        <p:txBody>
          <a:bodyPr/>
          <a:lstStyle/>
          <a:p>
            <a:pPr algn="ctr">
              <a:defRPr sz="2800"/>
            </a:pPr>
            <a:r>
              <a:t>Workflow with Docker</a:t>
            </a:r>
            <a:br/>
            <a:r>
              <a:rPr sz="3200"/>
              <a:t>Day 1</a:t>
            </a:r>
            <a:endParaRPr sz="3200"/>
          </a:p>
          <a:p>
            <a:pPr algn="ctr">
              <a:defRPr sz="3200"/>
            </a:pPr>
            <a:r>
              <a:t>Workflow 101</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3" name="Shape 903"/>
          <p:cNvSpPr/>
          <p:nvPr>
            <p:ph type="title"/>
          </p:nvPr>
        </p:nvSpPr>
        <p:spPr>
          <a:xfrm>
            <a:off x="-51080" y="-59931"/>
            <a:ext cx="9804359" cy="1358701"/>
          </a:xfrm>
          <a:prstGeom prst="rect">
            <a:avLst/>
          </a:prstGeom>
        </p:spPr>
        <p:txBody>
          <a:bodyPr/>
          <a:lstStyle>
            <a:lvl1pPr algn="ctr">
              <a:defRPr sz="4800"/>
            </a:lvl1pPr>
          </a:lstStyle>
          <a:p>
            <a:pPr/>
            <a:r>
              <a:t>Docker Swarm</a:t>
            </a:r>
          </a:p>
        </p:txBody>
      </p:sp>
      <p:pic>
        <p:nvPicPr>
          <p:cNvPr id="904" name="image23.png"/>
          <p:cNvPicPr>
            <a:picLocks noChangeAspect="1"/>
          </p:cNvPicPr>
          <p:nvPr/>
        </p:nvPicPr>
        <p:blipFill>
          <a:blip r:embed="rId2">
            <a:extLst/>
          </a:blip>
          <a:stretch>
            <a:fillRect/>
          </a:stretch>
        </p:blipFill>
        <p:spPr>
          <a:xfrm>
            <a:off x="6946900" y="2635250"/>
            <a:ext cx="5080000" cy="4076700"/>
          </a:xfrm>
          <a:prstGeom prst="rect">
            <a:avLst/>
          </a:prstGeom>
          <a:ln w="12700">
            <a:miter lim="400000"/>
          </a:ln>
        </p:spPr>
      </p:pic>
      <p:sp>
        <p:nvSpPr>
          <p:cNvPr id="905" name="Shape 905"/>
          <p:cNvSpPr/>
          <p:nvPr/>
        </p:nvSpPr>
        <p:spPr>
          <a:xfrm>
            <a:off x="1071624" y="2780029"/>
            <a:ext cx="3930626"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Swarm</a:t>
            </a:r>
            <a:r>
              <a:rPr b="0"/>
              <a:t> provides native clustering capabilities to turn a group of Docker engines into a single, virtual Docker Engine. With these pooled resources, you can scale out your application as if it were running on a single, huge computer.</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7" name="Shape 907"/>
          <p:cNvSpPr/>
          <p:nvPr>
            <p:ph type="title"/>
          </p:nvPr>
        </p:nvSpPr>
        <p:spPr>
          <a:xfrm>
            <a:off x="-51080" y="-59931"/>
            <a:ext cx="9804359" cy="1358701"/>
          </a:xfrm>
          <a:prstGeom prst="rect">
            <a:avLst/>
          </a:prstGeom>
        </p:spPr>
        <p:txBody>
          <a:bodyPr/>
          <a:lstStyle>
            <a:lvl1pPr algn="ctr">
              <a:defRPr sz="4800"/>
            </a:lvl1pPr>
          </a:lstStyle>
          <a:p>
            <a:pPr/>
            <a:r>
              <a:t>Docker Swarm</a:t>
            </a:r>
          </a:p>
        </p:txBody>
      </p:sp>
      <p:sp>
        <p:nvSpPr>
          <p:cNvPr id="908" name="Shape 908"/>
          <p:cNvSpPr/>
          <p:nvPr/>
        </p:nvSpPr>
        <p:spPr>
          <a:xfrm>
            <a:off x="708782" y="1929128"/>
            <a:ext cx="8031803" cy="46178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export DOCKER_HOST=</a:t>
            </a:r>
            <a:r>
              <a:rPr u="sng">
                <a:solidFill>
                  <a:srgbClr val="0000FF"/>
                </a:solidFill>
                <a:uFill>
                  <a:solidFill>
                    <a:srgbClr val="0000FF"/>
                  </a:solidFill>
                </a:uFill>
                <a:hlinkClick r:id="rId2" invalidUrl="" action="" tgtFrame="" tooltip="" history="1" highlightClick="0" endSnd="0"/>
              </a:rPr>
              <a:t>tcp://10.100.199.201:2375</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info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pull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up -d db app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--x-networking -f docker-compose-swarm.yml scale app=3</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stop</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docker-compose -f docker-compose-swarm.yml rm -f</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0" name="Shape 910"/>
          <p:cNvSpPr/>
          <p:nvPr>
            <p:ph type="title"/>
          </p:nvPr>
        </p:nvSpPr>
        <p:spPr>
          <a:xfrm>
            <a:off x="-51080" y="-59931"/>
            <a:ext cx="9804359" cy="1358701"/>
          </a:xfrm>
          <a:prstGeom prst="rect">
            <a:avLst/>
          </a:prstGeom>
        </p:spPr>
        <p:txBody>
          <a:bodyPr/>
          <a:lstStyle>
            <a:lvl1pPr algn="ctr">
              <a:defRPr sz="4800"/>
            </a:lvl1pPr>
          </a:lstStyle>
          <a:p>
            <a:pPr/>
            <a:r>
              <a:t>Docker Machine</a:t>
            </a:r>
          </a:p>
        </p:txBody>
      </p:sp>
      <p:pic>
        <p:nvPicPr>
          <p:cNvPr id="911" name="image24.png"/>
          <p:cNvPicPr>
            <a:picLocks noChangeAspect="1"/>
          </p:cNvPicPr>
          <p:nvPr/>
        </p:nvPicPr>
        <p:blipFill>
          <a:blip r:embed="rId2">
            <a:extLst/>
          </a:blip>
          <a:stretch>
            <a:fillRect/>
          </a:stretch>
        </p:blipFill>
        <p:spPr>
          <a:xfrm>
            <a:off x="7979271" y="2054572"/>
            <a:ext cx="3943977" cy="4676429"/>
          </a:xfrm>
          <a:prstGeom prst="rect">
            <a:avLst/>
          </a:prstGeom>
          <a:ln w="12700">
            <a:miter lim="400000"/>
          </a:ln>
        </p:spPr>
      </p:pic>
      <p:sp>
        <p:nvSpPr>
          <p:cNvPr id="912" name="Shape 912"/>
          <p:cNvSpPr/>
          <p:nvPr/>
        </p:nvSpPr>
        <p:spPr>
          <a:xfrm>
            <a:off x="1090868" y="2157728"/>
            <a:ext cx="4912058" cy="1691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Machine</a:t>
            </a:r>
            <a:r>
              <a:rPr b="0"/>
              <a:t> automatically sets up Docker on your computer, on cloud providers, and inside your data center. Docker Machine provisions the hosts, installs Docker Engine on them, and then configures the Docker client to talk to the Docker Engines.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4" name="Shape 914"/>
          <p:cNvSpPr/>
          <p:nvPr>
            <p:ph type="title"/>
          </p:nvPr>
        </p:nvSpPr>
        <p:spPr>
          <a:xfrm>
            <a:off x="-51080" y="-59931"/>
            <a:ext cx="9804359" cy="1358701"/>
          </a:xfrm>
          <a:prstGeom prst="rect">
            <a:avLst/>
          </a:prstGeom>
        </p:spPr>
        <p:txBody>
          <a:bodyPr/>
          <a:lstStyle>
            <a:lvl1pPr algn="ctr">
              <a:defRPr sz="4800"/>
            </a:lvl1pPr>
          </a:lstStyle>
          <a:p>
            <a:pPr/>
            <a:r>
              <a:t>Kitematic</a:t>
            </a:r>
          </a:p>
        </p:txBody>
      </p:sp>
      <p:pic>
        <p:nvPicPr>
          <p:cNvPr id="915" name="image25.png"/>
          <p:cNvPicPr>
            <a:picLocks noChangeAspect="1"/>
          </p:cNvPicPr>
          <p:nvPr/>
        </p:nvPicPr>
        <p:blipFill>
          <a:blip r:embed="rId2">
            <a:extLst/>
          </a:blip>
          <a:stretch>
            <a:fillRect/>
          </a:stretch>
        </p:blipFill>
        <p:spPr>
          <a:xfrm>
            <a:off x="5707286" y="2088527"/>
            <a:ext cx="6510971" cy="4782173"/>
          </a:xfrm>
          <a:prstGeom prst="rect">
            <a:avLst/>
          </a:prstGeom>
          <a:ln w="12700">
            <a:miter lim="400000"/>
          </a:ln>
        </p:spPr>
      </p:pic>
      <p:sp>
        <p:nvSpPr>
          <p:cNvPr id="916" name="Shape 916"/>
          <p:cNvSpPr/>
          <p:nvPr/>
        </p:nvSpPr>
        <p:spPr>
          <a:xfrm>
            <a:off x="986130" y="2607565"/>
            <a:ext cx="3179179"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Kitematic</a:t>
            </a:r>
            <a:r>
              <a:rPr b="0"/>
              <a:t> is a completely automated process that installs and configures the Docker environment on your machine. Build and run containers through a simple, yet powerful graphical user interface (GUI).</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8" name="Shape 918"/>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919" name="Shape 919"/>
          <p:cNvSpPr/>
          <p:nvPr/>
        </p:nvSpPr>
        <p:spPr>
          <a:xfrm>
            <a:off x="708782" y="1929128"/>
            <a:ext cx="1489356" cy="884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vagrant halt</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1" name="Shape 921"/>
          <p:cNvSpPr/>
          <p:nvPr>
            <p:ph type="title"/>
          </p:nvPr>
        </p:nvSpPr>
        <p:spPr>
          <a:xfrm>
            <a:off x="914400" y="2127737"/>
            <a:ext cx="10464801" cy="2111102"/>
          </a:xfrm>
          <a:prstGeom prst="rect">
            <a:avLst/>
          </a:prstGeom>
        </p:spPr>
        <p:txBody>
          <a:bodyPr/>
          <a:lstStyle/>
          <a:p>
            <a:pPr algn="ctr">
              <a:defRPr sz="2800"/>
            </a:pPr>
            <a:r>
              <a:t>Workflow with Docker</a:t>
            </a:r>
            <a:br/>
            <a:r>
              <a:rPr sz="3200"/>
              <a:t>Day 3</a:t>
            </a:r>
            <a:endParaRPr sz="3200"/>
          </a:p>
          <a:p>
            <a:pPr algn="ctr">
              <a:defRPr sz="3200"/>
            </a:pPr>
            <a:r>
              <a:t>The Project</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3" name="Shape 923"/>
          <p:cNvSpPr/>
          <p:nvPr>
            <p:ph type="title"/>
          </p:nvPr>
        </p:nvSpPr>
        <p:spPr>
          <a:xfrm>
            <a:off x="2123087" y="833967"/>
            <a:ext cx="8227501" cy="836099"/>
          </a:xfrm>
          <a:prstGeom prst="rect">
            <a:avLst/>
          </a:prstGeom>
        </p:spPr>
        <p:txBody>
          <a:bodyPr/>
          <a:lstStyle/>
          <a:p>
            <a:pPr/>
            <a:r>
              <a:t>Prepare the Environments</a:t>
            </a:r>
          </a:p>
        </p:txBody>
      </p:sp>
      <p:sp>
        <p:nvSpPr>
          <p:cNvPr id="924" name="Shape 924"/>
          <p:cNvSpPr/>
          <p:nvPr/>
        </p:nvSpPr>
        <p:spPr>
          <a:xfrm>
            <a:off x="1938395" y="2037081"/>
            <a:ext cx="6802074" cy="1336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1200">
                <a:solidFill>
                  <a:srgbClr val="929292"/>
                </a:solidFill>
                <a:latin typeface="Menlo"/>
                <a:ea typeface="Menlo"/>
                <a:cs typeface="Menlo"/>
                <a:sym typeface="Menlo"/>
              </a:defRPr>
            </a:pPr>
            <a:r>
              <a:t>vagrant up cje node-1 node-2 node-3</a:t>
            </a:r>
          </a:p>
          <a:p>
            <a:pPr defTabSz="457200">
              <a:defRPr i="1" sz="1200">
                <a:solidFill>
                  <a:srgbClr val="929292"/>
                </a:solidFill>
                <a:latin typeface="Menlo"/>
                <a:ea typeface="Menlo"/>
                <a:cs typeface="Menlo"/>
                <a:sym typeface="Menlo"/>
              </a:defRPr>
            </a:pPr>
          </a:p>
          <a:p>
            <a:pPr defTabSz="457200">
              <a:defRPr i="1" sz="1200">
                <a:solidFill>
                  <a:srgbClr val="929292"/>
                </a:solidFill>
                <a:latin typeface="Menlo"/>
                <a:ea typeface="Menlo"/>
                <a:cs typeface="Menlo"/>
                <a:sym typeface="Menlo"/>
              </a:defRPr>
            </a:pPr>
            <a:r>
              <a:t>vagrant ssh cje</a:t>
            </a:r>
          </a:p>
          <a:p>
            <a:pPr defTabSz="457200">
              <a:defRPr i="1" sz="1200">
                <a:solidFill>
                  <a:srgbClr val="929292"/>
                </a:solidFill>
                <a:latin typeface="Menlo"/>
                <a:ea typeface="Menlo"/>
                <a:cs typeface="Menlo"/>
                <a:sym typeface="Menlo"/>
              </a:defRPr>
            </a:pPr>
          </a:p>
          <a:p>
            <a:pPr defTabSz="457200">
              <a:defRPr i="1" sz="1200">
                <a:solidFill>
                  <a:srgbClr val="929292"/>
                </a:solidFill>
                <a:latin typeface="Menlo"/>
                <a:ea typeface="Menlo"/>
                <a:cs typeface="Menlo"/>
                <a:sym typeface="Menlo"/>
              </a:defRPr>
            </a:pPr>
            <a:r>
              <a:t>ansible-playbook /vagrant/ansible/node.yml -i /vagrant/ansible/hosts/dev</a:t>
            </a:r>
          </a:p>
          <a:p>
            <a:pPr defTabSz="457200">
              <a:defRPr i="1" sz="1200">
                <a:solidFill>
                  <a:srgbClr val="929292"/>
                </a:solidFill>
                <a:latin typeface="Menlo"/>
                <a:ea typeface="Menlo"/>
                <a:cs typeface="Menlo"/>
                <a:sym typeface="Menlo"/>
              </a:defRPr>
            </a:pPr>
          </a:p>
          <a:p>
            <a:pPr defTabSz="457200">
              <a:defRPr i="1" sz="1200">
                <a:solidFill>
                  <a:srgbClr val="929292"/>
                </a:solidFill>
                <a:latin typeface="Menlo"/>
                <a:ea typeface="Menlo"/>
                <a:cs typeface="Menlo"/>
                <a:sym typeface="Menlo"/>
              </a:defRPr>
            </a:pPr>
            <a:r>
              <a:t>ansible-playbook /vagrant/ansible/cje.yml -c local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6" name="Shape 926"/>
          <p:cNvSpPr/>
          <p:nvPr>
            <p:ph type="title"/>
          </p:nvPr>
        </p:nvSpPr>
        <p:spPr>
          <a:xfrm>
            <a:off x="1225339" y="841770"/>
            <a:ext cx="6325203" cy="1358701"/>
          </a:xfrm>
          <a:prstGeom prst="rect">
            <a:avLst/>
          </a:prstGeom>
        </p:spPr>
        <p:txBody>
          <a:bodyPr/>
          <a:lstStyle/>
          <a:p>
            <a:pPr/>
            <a:r>
              <a:t>The Project</a:t>
            </a:r>
          </a:p>
        </p:txBody>
      </p:sp>
      <p:sp>
        <p:nvSpPr>
          <p:cNvPr id="927" name="Shape 927"/>
          <p:cNvSpPr/>
          <p:nvPr/>
        </p:nvSpPr>
        <p:spPr>
          <a:xfrm>
            <a:off x="1911915" y="2583178"/>
            <a:ext cx="8368170"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Run pre-deployment tests (unit tests, functional tests, and so on) inside a Docker container</a:t>
            </a:r>
          </a:p>
          <a:p>
            <a:pPr marL="180472" indent="-180472">
              <a:buSzPct val="100000"/>
              <a:buChar char="•"/>
            </a:pPr>
            <a:r>
              <a:t>Build artefacts (JAR, WAR, DLL, and so on)</a:t>
            </a:r>
          </a:p>
          <a:p>
            <a:pPr marL="180472" indent="-180472">
              <a:buSzPct val="100000"/>
              <a:buChar char="•"/>
            </a:pPr>
            <a:r>
              <a:t>Build the service container</a:t>
            </a:r>
          </a:p>
          <a:p>
            <a:pPr marL="180472" indent="-180472">
              <a:buSzPct val="100000"/>
              <a:buChar char="•"/>
            </a:pPr>
            <a:r>
              <a:t>Request manual permission to deploy the service container to production</a:t>
            </a:r>
          </a:p>
          <a:p>
            <a:pPr marL="180472" indent="-180472">
              <a:buSzPct val="100000"/>
              <a:buChar char="•"/>
            </a:pPr>
            <a:r>
              <a:t>Pull the service container and all dependant containers to production</a:t>
            </a:r>
          </a:p>
          <a:p>
            <a:pPr marL="180472" indent="-180472">
              <a:buSzPct val="100000"/>
              <a:buChar char="•"/>
            </a:pPr>
            <a:r>
              <a:t>Run the service container and all dependant containers in production</a:t>
            </a:r>
          </a:p>
          <a:p>
            <a:pPr marL="180472" indent="-180472">
              <a:buSzPct val="100000"/>
              <a:buChar char="•"/>
            </a:pPr>
            <a:r>
              <a:t>Run post-deployment tests (integration tests) inside a Docker container</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9" name="Shape 929"/>
          <p:cNvSpPr/>
          <p:nvPr>
            <p:ph type="title"/>
          </p:nvPr>
        </p:nvSpPr>
        <p:spPr>
          <a:xfrm>
            <a:off x="158539" y="-479030"/>
            <a:ext cx="6325203" cy="1358701"/>
          </a:xfrm>
          <a:prstGeom prst="rect">
            <a:avLst/>
          </a:prstGeom>
        </p:spPr>
        <p:txBody>
          <a:bodyPr/>
          <a:lstStyle/>
          <a:p>
            <a:pPr/>
            <a:r>
              <a:t>Create a Workflow Job</a:t>
            </a:r>
          </a:p>
        </p:txBody>
      </p:sp>
      <p:pic>
        <p:nvPicPr>
          <p:cNvPr id="930" name="cje-create-workflow.png"/>
          <p:cNvPicPr>
            <a:picLocks noChangeAspect="1"/>
          </p:cNvPicPr>
          <p:nvPr/>
        </p:nvPicPr>
        <p:blipFill>
          <a:blip r:embed="rId2">
            <a:extLst/>
          </a:blip>
          <a:stretch>
            <a:fillRect/>
          </a:stretch>
        </p:blipFill>
        <p:spPr>
          <a:xfrm>
            <a:off x="2906718" y="1410941"/>
            <a:ext cx="5426245" cy="5272186"/>
          </a:xfrm>
          <a:prstGeom prst="rect">
            <a:avLst/>
          </a:prstGeom>
          <a:ln w="12700">
            <a:miter lim="400000"/>
          </a:ln>
        </p:spPr>
      </p:pic>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2" name="Shape 932"/>
          <p:cNvSpPr/>
          <p:nvPr>
            <p:ph type="title"/>
          </p:nvPr>
        </p:nvSpPr>
        <p:spPr>
          <a:xfrm>
            <a:off x="1225339" y="841770"/>
            <a:ext cx="6325203" cy="1358701"/>
          </a:xfrm>
          <a:prstGeom prst="rect">
            <a:avLst/>
          </a:prstGeom>
        </p:spPr>
        <p:txBody>
          <a:bodyPr/>
          <a:lstStyle/>
          <a:p>
            <a:pPr/>
            <a:r>
              <a:t>Key Workflow DSL – node</a:t>
            </a:r>
          </a:p>
        </p:txBody>
      </p:sp>
      <p:sp>
        <p:nvSpPr>
          <p:cNvPr id="933" name="Shape 933"/>
          <p:cNvSpPr/>
          <p:nvPr/>
        </p:nvSpPr>
        <p:spPr>
          <a:xfrm>
            <a:off x="1911915" y="2583178"/>
            <a:ext cx="8368170" cy="2225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A node is a step that schedules a task to run by adding it to the Jenkins build queue.</a:t>
            </a:r>
          </a:p>
          <a:p>
            <a:pPr/>
          </a:p>
          <a:p>
            <a:pPr/>
            <a:r>
              <a:t>As soon as an executor slot is available on a node (the Jenkins master, or a slave), the task is run on that node.</a:t>
            </a:r>
          </a:p>
          <a:p>
            <a:pPr/>
          </a:p>
          <a:p>
            <a:pPr/>
            <a:r>
              <a:t>A node also allocates a workspace (file directory) on that node for the duration of the task (more on this later).</a:t>
            </a:r>
          </a:p>
        </p:txBody>
      </p:sp>
      <p:sp>
        <p:nvSpPr>
          <p:cNvPr id="934" name="Shape 934"/>
          <p:cNvSpPr/>
          <p:nvPr/>
        </p:nvSpPr>
        <p:spPr>
          <a:xfrm>
            <a:off x="2041002" y="5306478"/>
            <a:ext cx="3203634" cy="8840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node('node_name_or_label') {</a:t>
            </a:r>
          </a:p>
          <a:p>
            <a:pPr>
              <a:defRPr>
                <a:solidFill>
                  <a:srgbClr val="54585B"/>
                </a:solidFill>
                <a:latin typeface="Arial"/>
                <a:ea typeface="Arial"/>
                <a:cs typeface="Arial"/>
                <a:sym typeface="Arial"/>
              </a:defRPr>
            </a:pPr>
            <a:r>
              <a:t>    // some code</a:t>
            </a:r>
          </a:p>
          <a:p>
            <a:pPr>
              <a:defRPr>
                <a:solidFill>
                  <a:srgbClr val="54585B"/>
                </a:solidFill>
                <a:latin typeface="Arial"/>
                <a:ea typeface="Arial"/>
                <a:cs typeface="Arial"/>
                <a:sym typeface="Arial"/>
              </a:defRPr>
            </a:pPr>
            <a:r>
              <a: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3" name="Shape 743"/>
          <p:cNvSpPr/>
          <p:nvPr>
            <p:ph type="title"/>
          </p:nvPr>
        </p:nvSpPr>
        <p:spPr>
          <a:xfrm>
            <a:off x="2419139" y="2667000"/>
            <a:ext cx="6325203" cy="1358701"/>
          </a:xfrm>
          <a:prstGeom prst="rect">
            <a:avLst/>
          </a:prstGeom>
        </p:spPr>
        <p:txBody>
          <a:bodyPr/>
          <a:lstStyle/>
          <a:p>
            <a:pPr/>
            <a:r>
              <a:t>The Need For Workflow?</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6" name="Shape 936"/>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Specify the node </a:t>
            </a:r>
            <a:r>
              <a:rPr i="1"/>
              <a:t>cd</a:t>
            </a:r>
            <a:r>
              <a:t>, run the workflow and confirm that it is running inside the </a:t>
            </a:r>
            <a:r>
              <a:rPr i="1"/>
              <a:t>cd</a:t>
            </a:r>
            <a:r>
              <a:t> node by looking at logs.</a:t>
            </a:r>
          </a:p>
        </p:txBody>
      </p:sp>
      <p:sp>
        <p:nvSpPr>
          <p:cNvPr id="937" name="Shape 93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938" name="Shape 938"/>
          <p:cNvSpPr/>
          <p:nvPr/>
        </p:nvSpPr>
        <p:spPr>
          <a:xfrm>
            <a:off x="615739" y="1246530"/>
            <a:ext cx="6325203" cy="712640"/>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node</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0" name="Shape 940"/>
          <p:cNvSpPr/>
          <p:nvPr>
            <p:ph type="title"/>
          </p:nvPr>
        </p:nvSpPr>
        <p:spPr>
          <a:xfrm>
            <a:off x="158539" y="-479030"/>
            <a:ext cx="6325203" cy="1358701"/>
          </a:xfrm>
          <a:prstGeom prst="rect">
            <a:avLst/>
          </a:prstGeom>
        </p:spPr>
        <p:txBody>
          <a:bodyPr/>
          <a:lstStyle/>
          <a:p>
            <a:pPr/>
            <a:r>
              <a:t>Run the Job</a:t>
            </a:r>
          </a:p>
        </p:txBody>
      </p:sp>
      <p:sp>
        <p:nvSpPr>
          <p:cNvPr id="941" name="Shape 941"/>
          <p:cNvSpPr/>
          <p:nvPr/>
        </p:nvSpPr>
        <p:spPr>
          <a:xfrm>
            <a:off x="696226" y="1751331"/>
            <a:ext cx="7404270" cy="891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Open </a:t>
            </a:r>
            <a:r>
              <a:rPr u="sng">
                <a:solidFill>
                  <a:srgbClr val="0000FF"/>
                </a:solidFill>
                <a:uFill>
                  <a:solidFill>
                    <a:srgbClr val="0000FF"/>
                  </a:solidFill>
                </a:uFill>
                <a:hlinkClick r:id="rId2" invalidUrl="" action="" tgtFrame="" tooltip="" history="1" highlightClick="0" endSnd="0"/>
              </a:rPr>
              <a:t>http://10.100.198.200:8080/job/my-workflow/build?delay=0sec</a:t>
            </a:r>
          </a:p>
          <a:p>
            <a:pPr/>
          </a:p>
          <a:p>
            <a:pPr/>
            <a:r>
              <a:t>Open </a:t>
            </a:r>
            <a:r>
              <a:rPr u="sng">
                <a:solidFill>
                  <a:srgbClr val="0000FF"/>
                </a:solidFill>
                <a:uFill>
                  <a:solidFill>
                    <a:srgbClr val="0000FF"/>
                  </a:solidFill>
                </a:uFill>
                <a:hlinkClick r:id="rId3" invalidUrl="" action="" tgtFrame="" tooltip="" history="1" highlightClick="0" endSnd="0"/>
              </a:rPr>
              <a:t>http://10.100.198.200:8080/job/my-workflow/lastBuild/console</a:t>
            </a:r>
          </a:p>
        </p:txBody>
      </p:sp>
      <p:pic>
        <p:nvPicPr>
          <p:cNvPr id="942" name="cje-workflow-console.png"/>
          <p:cNvPicPr>
            <a:picLocks noChangeAspect="1"/>
          </p:cNvPicPr>
          <p:nvPr/>
        </p:nvPicPr>
        <p:blipFill>
          <a:blip r:embed="rId4">
            <a:extLst/>
          </a:blip>
          <a:stretch>
            <a:fillRect/>
          </a:stretch>
        </p:blipFill>
        <p:spPr>
          <a:xfrm>
            <a:off x="3481721" y="3158124"/>
            <a:ext cx="8075279" cy="30741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4" name="Shape 944"/>
          <p:cNvSpPr/>
          <p:nvPr>
            <p:ph type="title"/>
          </p:nvPr>
        </p:nvSpPr>
        <p:spPr>
          <a:xfrm>
            <a:off x="1199939" y="1346200"/>
            <a:ext cx="6325203" cy="1358701"/>
          </a:xfrm>
          <a:prstGeom prst="rect">
            <a:avLst/>
          </a:prstGeom>
        </p:spPr>
        <p:txBody>
          <a:bodyPr/>
          <a:lstStyle/>
          <a:p>
            <a:pPr/>
            <a:r>
              <a:t>Key Workflow DSL – git</a:t>
            </a:r>
          </a:p>
        </p:txBody>
      </p:sp>
      <p:sp>
        <p:nvSpPr>
          <p:cNvPr id="945" name="Shape 945"/>
          <p:cNvSpPr/>
          <p:nvPr/>
        </p:nvSpPr>
        <p:spPr>
          <a:xfrm>
            <a:off x="2171663" y="3268979"/>
            <a:ext cx="8572756"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The git step lets you define a repository to clone. For authentication, a reference to a configured credential can be passed.</a:t>
            </a:r>
          </a:p>
        </p:txBody>
      </p:sp>
      <p:sp>
        <p:nvSpPr>
          <p:cNvPr id="946" name="Shape 946"/>
          <p:cNvSpPr/>
          <p:nvPr/>
        </p:nvSpPr>
        <p:spPr>
          <a:xfrm>
            <a:off x="882681" y="4646929"/>
            <a:ext cx="1015628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54585B"/>
                </a:solidFill>
                <a:latin typeface="Arial"/>
                <a:ea typeface="Arial"/>
                <a:cs typeface="Arial"/>
                <a:sym typeface="Arial"/>
              </a:defRPr>
            </a:lvl1pPr>
          </a:lstStyle>
          <a:p>
            <a:pPr/>
            <a:r>
              <a:t>git url: 'git@git.local.domain:ps/project.git', credentialsId: '67c3072d-b9a7-44fa-a5aa-560ba9c1662f'</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8" name="Shape 948"/>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endParaRPr b="0">
              <a:solidFill>
                <a:srgbClr val="54585B"/>
              </a:solidFill>
            </a:endParaRPr>
          </a:p>
          <a:p>
            <a:pPr/>
          </a:p>
          <a:p>
            <a:pPr/>
            <a:r>
              <a:t>Clone the code from the repository </a:t>
            </a:r>
            <a:r>
              <a:rPr u="sng">
                <a:solidFill>
                  <a:srgbClr val="0000FF"/>
                </a:solidFill>
                <a:uFill>
                  <a:solidFill>
                    <a:srgbClr val="0000FF"/>
                  </a:solidFill>
                </a:uFill>
                <a:hlinkClick r:id="rId2" invalidUrl="" action="" tgtFrame="" tooltip="" history="1" highlightClick="0" endSnd="0"/>
              </a:rPr>
              <a:t>https://github.com/vfarcic/books-ms.git</a:t>
            </a:r>
          </a:p>
        </p:txBody>
      </p:sp>
      <p:sp>
        <p:nvSpPr>
          <p:cNvPr id="949" name="Shape 94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git "</a:t>
            </a:r>
            <a:r>
              <a:t>https://github.com/vfarcic/books-ms.git"</a:t>
            </a:r>
          </a:p>
        </p:txBody>
      </p:sp>
      <p:sp>
        <p:nvSpPr>
          <p:cNvPr id="950" name="Shape 950"/>
          <p:cNvSpPr/>
          <p:nvPr>
            <p:ph type="title"/>
          </p:nvPr>
        </p:nvSpPr>
        <p:spPr>
          <a:xfrm>
            <a:off x="679239" y="444500"/>
            <a:ext cx="6325203" cy="1358701"/>
          </a:xfrm>
          <a:prstGeom prst="rect">
            <a:avLst/>
          </a:prstGeom>
        </p:spPr>
        <p:txBody>
          <a:bodyPr anchor="b"/>
          <a:lstStyle/>
          <a:p>
            <a:pPr/>
            <a:r>
              <a:t>Key Workflow DSL – git</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2" name="Shape 952"/>
          <p:cNvSpPr/>
          <p:nvPr>
            <p:ph type="title"/>
          </p:nvPr>
        </p:nvSpPr>
        <p:spPr>
          <a:xfrm>
            <a:off x="488443" y="1435100"/>
            <a:ext cx="8577814" cy="1358701"/>
          </a:xfrm>
          <a:prstGeom prst="rect">
            <a:avLst/>
          </a:prstGeom>
        </p:spPr>
        <p:txBody>
          <a:bodyPr/>
          <a:lstStyle/>
          <a:p>
            <a:pPr/>
            <a:r>
              <a:t>Key Workflow DSL – variables, pwd and sh</a:t>
            </a:r>
          </a:p>
        </p:txBody>
      </p:sp>
      <p:sp>
        <p:nvSpPr>
          <p:cNvPr id="953" name="Shape 953"/>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5" name="Shape 955"/>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Assign current job workspace directory to the </a:t>
            </a:r>
            <a:r>
              <a:rPr i="1"/>
              <a:t>dir</a:t>
            </a:r>
            <a:r>
              <a:t> variable, create directory </a:t>
            </a:r>
            <a:r>
              <a:rPr i="1"/>
              <a:t>db</a:t>
            </a:r>
            <a:r>
              <a:t> inside the workspace and assign full permissions to all users.</a:t>
            </a:r>
          </a:p>
        </p:txBody>
      </p:sp>
      <p:sp>
        <p:nvSpPr>
          <p:cNvPr id="956" name="Shape 956"/>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a:t>
            </a:r>
            <a:r>
              <a:rPr b="1">
                <a:solidFill>
                  <a:srgbClr val="000A55"/>
                </a:solidFill>
              </a:rPr>
              <a:t>def </a:t>
            </a:r>
            <a:r>
              <a:t>dir = pwd()</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"mkdir -p </a:t>
            </a:r>
            <a:r>
              <a:t>${dir}</a:t>
            </a:r>
            <a:r>
              <a:rPr b="1">
                <a:solidFill>
                  <a:srgbClr val="008F00"/>
                </a:solidFill>
              </a:rPr>
              <a:t>/db”</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rPr b="1">
                <a:solidFill>
                  <a:srgbClr val="008F00"/>
                </a:solidFill>
              </a:rPr>
              <a:t>    </a:t>
            </a:r>
            <a:r>
              <a:t>sh </a:t>
            </a:r>
            <a:r>
              <a:rPr b="1">
                <a:solidFill>
                  <a:srgbClr val="008F00"/>
                </a:solidFill>
              </a:rPr>
              <a:t>"chmod 0777 </a:t>
            </a:r>
            <a:r>
              <a:t>${dir}</a:t>
            </a:r>
            <a:r>
              <a:rPr b="1">
                <a:solidFill>
                  <a:srgbClr val="008F00"/>
                </a:solidFill>
              </a:rPr>
              <a:t>/db"</a:t>
            </a:r>
          </a:p>
        </p:txBody>
      </p:sp>
      <p:sp>
        <p:nvSpPr>
          <p:cNvPr id="957" name="Shape 957"/>
          <p:cNvSpPr/>
          <p:nvPr/>
        </p:nvSpPr>
        <p:spPr>
          <a:xfrm>
            <a:off x="551943" y="849261"/>
            <a:ext cx="8577814"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variables, pwd and sh</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59" name="Shape 959"/>
          <p:cNvSpPr/>
          <p:nvPr>
            <p:ph type="title"/>
          </p:nvPr>
        </p:nvSpPr>
        <p:spPr>
          <a:xfrm>
            <a:off x="1568239" y="1651000"/>
            <a:ext cx="6325203" cy="1358701"/>
          </a:xfrm>
          <a:prstGeom prst="rect">
            <a:avLst/>
          </a:prstGeom>
        </p:spPr>
        <p:txBody>
          <a:bodyPr/>
          <a:lstStyle/>
          <a:p>
            <a:pPr/>
            <a:r>
              <a:t>Key Workflow DSL – stage</a:t>
            </a:r>
          </a:p>
        </p:txBody>
      </p:sp>
      <p:sp>
        <p:nvSpPr>
          <p:cNvPr id="960" name="Shape 960"/>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2" name="Shape 962"/>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Create the </a:t>
            </a:r>
            <a:r>
              <a:rPr i="1"/>
              <a:t>pre-deployment tests</a:t>
            </a:r>
            <a:r>
              <a:t> stage.</a:t>
            </a:r>
          </a:p>
        </p:txBody>
      </p:sp>
      <p:sp>
        <p:nvSpPr>
          <p:cNvPr id="963" name="Shape 963"/>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"pre-deployment tests"</a:t>
            </a:r>
          </a:p>
        </p:txBody>
      </p:sp>
      <p:sp>
        <p:nvSpPr>
          <p:cNvPr id="964" name="Shape 964"/>
          <p:cNvSpPr/>
          <p:nvPr/>
        </p:nvSpPr>
        <p:spPr>
          <a:xfrm>
            <a:off x="704639" y="10397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stage</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6" name="Shape 966"/>
          <p:cNvSpPr/>
          <p:nvPr>
            <p:ph type="title"/>
          </p:nvPr>
        </p:nvSpPr>
        <p:spPr>
          <a:xfrm>
            <a:off x="1504739" y="1625600"/>
            <a:ext cx="6325203" cy="1358701"/>
          </a:xfrm>
          <a:prstGeom prst="rect">
            <a:avLst/>
          </a:prstGeom>
        </p:spPr>
        <p:txBody>
          <a:bodyPr/>
          <a:lstStyle/>
          <a:p>
            <a:pPr/>
            <a:r>
              <a:t>Key Workflow DSL – docker</a:t>
            </a:r>
          </a:p>
        </p:txBody>
      </p:sp>
      <p:sp>
        <p:nvSpPr>
          <p:cNvPr id="967" name="Shape 967"/>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9" name="Shape 96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Pull the Docker image </a:t>
            </a:r>
            <a:r>
              <a:rPr i="1"/>
              <a:t>10.100.198.200:5000/books-ms-tests</a:t>
            </a:r>
            <a:r>
              <a:t> and run the </a:t>
            </a:r>
            <a:r>
              <a:rPr i="1"/>
              <a:t>run_tests.sh</a:t>
            </a:r>
            <a:r>
              <a:t> script inside the container.  Host volume </a:t>
            </a:r>
            <a:r>
              <a:rPr i="1"/>
              <a:t>db</a:t>
            </a:r>
            <a:r>
              <a:t> should be shared with </a:t>
            </a:r>
            <a:r>
              <a:rPr i="1"/>
              <a:t>/data/db</a:t>
            </a:r>
            <a:r>
              <a:t> inside the container.</a:t>
            </a:r>
          </a:p>
        </p:txBody>
      </p:sp>
      <p:sp>
        <p:nvSpPr>
          <p:cNvPr id="970" name="Shape 97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tests = docker.image(</a:t>
            </a:r>
            <a:r>
              <a:t>"10.100.198.200:5000/books-ms-tests"</a:t>
            </a:r>
            <a:r>
              <a:rPr b="0">
                <a:solidFill>
                  <a:srgbClr val="000000"/>
                </a:solidFill>
              </a:rPr>
              <a:t>)</a:t>
            </a:r>
            <a:endParaRPr b="0">
              <a:solidFill>
                <a:srgbClr val="000000"/>
              </a:solidFill>
            </a:endParaRPr>
          </a:p>
          <a:p>
            <a:pPr lvl="1" marL="0" indent="0" defTabSz="457200">
              <a:lnSpc>
                <a:spcPct val="100000"/>
              </a:lnSpc>
              <a:spcBef>
                <a:spcPts val="0"/>
              </a:spcBef>
              <a:buSzTx/>
              <a:buNone/>
              <a:defRPr b="1" sz="1200">
                <a:solidFill>
                  <a:srgbClr val="008F00"/>
                </a:solidFill>
                <a:latin typeface="Menlo"/>
                <a:ea typeface="Menlo"/>
                <a:cs typeface="Menlo"/>
                <a:sym typeface="Menlo"/>
              </a:defRPr>
            </a:pPr>
            <a:r>
              <a:rPr b="0">
                <a:solidFill>
                  <a:srgbClr val="000000"/>
                </a:solidFill>
              </a:rPr>
              <a:t>    tests.pull()</a:t>
            </a:r>
            <a:endParaRPr b="0">
              <a:solidFill>
                <a:srgbClr val="000000"/>
              </a:solidFill>
            </a:endParaRPr>
          </a:p>
          <a:p>
            <a:pPr lvl="1" marL="0" indent="0" defTabSz="457200">
              <a:lnSpc>
                <a:spcPct val="100000"/>
              </a:lnSpc>
              <a:spcBef>
                <a:spcPts val="0"/>
              </a:spcBef>
              <a:buSzTx/>
              <a:buNone/>
              <a:defRPr b="1" sz="1200">
                <a:solidFill>
                  <a:srgbClr val="008F00"/>
                </a:solidFill>
                <a:latin typeface="Menlo"/>
                <a:ea typeface="Menlo"/>
                <a:cs typeface="Menlo"/>
                <a:sym typeface="Menlo"/>
              </a:defRPr>
            </a:pPr>
            <a:r>
              <a:rPr b="0">
                <a:solidFill>
                  <a:srgbClr val="000000"/>
                </a:solidFill>
              </a:rPr>
              <a:t>    tests.inside(</a:t>
            </a:r>
            <a:r>
              <a:t>"-v </a:t>
            </a:r>
            <a:r>
              <a:rPr b="0">
                <a:solidFill>
                  <a:srgbClr val="000000"/>
                </a:solidFill>
              </a:rPr>
              <a:t>${dir}</a:t>
            </a:r>
            <a:r>
              <a:t>/db:/data/db"</a:t>
            </a:r>
            <a:r>
              <a:rPr b="0">
                <a:solidFill>
                  <a:srgbClr val="000000"/>
                </a:solidFill>
              </a:rPr>
              <a:t>) {</a:t>
            </a:r>
            <a:endParaRPr b="0">
              <a:solidFill>
                <a:srgbClr val="000000"/>
              </a:solidFill>
            </a:endParaRPr>
          </a:p>
          <a:p>
            <a:pPr lvl="1" marL="0" indent="0" defTabSz="457200">
              <a:lnSpc>
                <a:spcPct val="100000"/>
              </a:lnSpc>
              <a:spcBef>
                <a:spcPts val="0"/>
              </a:spcBef>
              <a:buSzTx/>
              <a:buNone/>
              <a:defRPr b="1" sz="1200">
                <a:solidFill>
                  <a:srgbClr val="008F00"/>
                </a:solidFill>
                <a:latin typeface="Menlo"/>
                <a:ea typeface="Menlo"/>
                <a:cs typeface="Menlo"/>
                <a:sym typeface="Menlo"/>
              </a:defRPr>
            </a:pPr>
            <a:r>
              <a:rPr b="0">
                <a:solidFill>
                  <a:srgbClr val="000000"/>
                </a:solidFill>
              </a:rPr>
              <a:t>        sh </a:t>
            </a:r>
            <a:r>
              <a:t>"./run_tests.sh"</a:t>
            </a:r>
          </a:p>
          <a:p>
            <a:pPr lvl="1"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a:t>
            </a:r>
          </a:p>
        </p:txBody>
      </p:sp>
      <p:sp>
        <p:nvSpPr>
          <p:cNvPr id="971" name="Shape 971"/>
          <p:cNvSpPr/>
          <p:nvPr/>
        </p:nvSpPr>
        <p:spPr>
          <a:xfrm>
            <a:off x="844339" y="8619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45" name="image5-small.png"/>
          <p:cNvPicPr>
            <a:picLocks noChangeAspect="1"/>
          </p:cNvPicPr>
          <p:nvPr/>
        </p:nvPicPr>
        <p:blipFill>
          <a:blip r:embed="rId2">
            <a:extLst/>
          </a:blip>
          <a:stretch>
            <a:fillRect/>
          </a:stretch>
        </p:blipFill>
        <p:spPr>
          <a:xfrm>
            <a:off x="9268049" y="1548385"/>
            <a:ext cx="2908290" cy="6858001"/>
          </a:xfrm>
          <a:prstGeom prst="rect">
            <a:avLst/>
          </a:prstGeom>
          <a:ln w="12700">
            <a:miter lim="400000"/>
          </a:ln>
        </p:spPr>
      </p:pic>
      <p:pic>
        <p:nvPicPr>
          <p:cNvPr id="746" name="image6-small.png"/>
          <p:cNvPicPr>
            <a:picLocks noChangeAspect="1"/>
          </p:cNvPicPr>
          <p:nvPr/>
        </p:nvPicPr>
        <p:blipFill>
          <a:blip r:embed="rId3">
            <a:extLst/>
          </a:blip>
          <a:stretch>
            <a:fillRect/>
          </a:stretch>
        </p:blipFill>
        <p:spPr>
          <a:xfrm>
            <a:off x="6435799" y="1054100"/>
            <a:ext cx="3181202" cy="6858000"/>
          </a:xfrm>
          <a:prstGeom prst="rect">
            <a:avLst/>
          </a:prstGeom>
          <a:ln w="12700">
            <a:miter lim="400000"/>
          </a:ln>
        </p:spPr>
      </p:pic>
      <p:pic>
        <p:nvPicPr>
          <p:cNvPr id="747" name="image7-small.png"/>
          <p:cNvPicPr>
            <a:picLocks noChangeAspect="1"/>
          </p:cNvPicPr>
          <p:nvPr/>
        </p:nvPicPr>
        <p:blipFill>
          <a:blip r:embed="rId4">
            <a:extLst/>
          </a:blip>
          <a:stretch>
            <a:fillRect/>
          </a:stretch>
        </p:blipFill>
        <p:spPr>
          <a:xfrm>
            <a:off x="3094158" y="1231900"/>
            <a:ext cx="3794003" cy="6858000"/>
          </a:xfrm>
          <a:prstGeom prst="rect">
            <a:avLst/>
          </a:prstGeom>
          <a:ln w="12700">
            <a:miter lim="400000"/>
          </a:ln>
        </p:spPr>
      </p:pic>
      <p:pic>
        <p:nvPicPr>
          <p:cNvPr id="748" name="image8-small.png"/>
          <p:cNvPicPr>
            <a:picLocks noChangeAspect="1"/>
          </p:cNvPicPr>
          <p:nvPr/>
        </p:nvPicPr>
        <p:blipFill>
          <a:blip r:embed="rId5">
            <a:extLst/>
          </a:blip>
          <a:stretch>
            <a:fillRect/>
          </a:stretch>
        </p:blipFill>
        <p:spPr>
          <a:xfrm>
            <a:off x="-448" y="914400"/>
            <a:ext cx="3201295" cy="6858000"/>
          </a:xfrm>
          <a:prstGeom prst="rect">
            <a:avLst/>
          </a:prstGeom>
          <a:ln w="12700">
            <a:miter lim="400000"/>
          </a:ln>
        </p:spPr>
      </p:pic>
      <p:sp>
        <p:nvSpPr>
          <p:cNvPr id="749" name="Shape 749"/>
          <p:cNvSpPr/>
          <p:nvPr/>
        </p:nvSpPr>
        <p:spPr>
          <a:xfrm>
            <a:off x="1352107" y="1332228"/>
            <a:ext cx="11519786" cy="10454639"/>
          </a:xfrm>
          <a:prstGeom prst="rect">
            <a:avLst/>
          </a:prstGeom>
          <a:solidFill>
            <a:srgbClr val="FFFFFF">
              <a:alpha val="50000"/>
            </a:srgbClr>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000">
                <a:latin typeface="Menlo"/>
                <a:ea typeface="Menlo"/>
                <a:cs typeface="Menlo"/>
                <a:sym typeface="Menlo"/>
              </a:defRPr>
            </a:pPr>
            <a:r>
              <a:t>node(</a:t>
            </a:r>
            <a:r>
              <a:rPr b="1">
                <a:solidFill>
                  <a:srgbClr val="008F00"/>
                </a:solidFill>
              </a:rPr>
              <a:t>"cd"</a:t>
            </a:r>
            <a:r>
              <a:t>) {</a:t>
            </a:r>
            <a:br/>
            <a:r>
              <a:t>    </a:t>
            </a:r>
            <a:r>
              <a:rPr b="1">
                <a:solidFill>
                  <a:srgbClr val="000A55"/>
                </a:solidFill>
              </a:rPr>
              <a:t>def </a:t>
            </a:r>
            <a:r>
              <a:t>dir = pwd()</a:t>
            </a:r>
            <a:br/>
            <a:r>
              <a:t>    git </a:t>
            </a:r>
            <a:r>
              <a:rPr b="1">
                <a:solidFill>
                  <a:srgbClr val="008F00"/>
                </a:solidFill>
              </a:rPr>
              <a:t>“https://github.com/cloudbees/my-service.git”</a:t>
            </a:r>
            <a:br>
              <a:rPr b="1">
                <a:solidFill>
                  <a:srgbClr val="008F00"/>
                </a:solidFill>
              </a:rPr>
            </a:br>
            <a:endParaRPr b="1">
              <a:solidFill>
                <a:srgbClr val="008F00"/>
              </a:solidFill>
            </a:endParaRPr>
          </a:p>
          <a:p>
            <a:pPr defTabSz="457200">
              <a:defRPr b="1" sz="2000">
                <a:solidFill>
                  <a:srgbClr val="008F00"/>
                </a:solidFill>
                <a:latin typeface="Menlo"/>
                <a:ea typeface="Menlo"/>
                <a:cs typeface="Menlo"/>
                <a:sym typeface="Menlo"/>
              </a:defRPr>
            </a:pPr>
            <a:r>
              <a:t>    </a:t>
            </a:r>
            <a:r>
              <a:rPr b="0">
                <a:solidFill>
                  <a:srgbClr val="000000"/>
                </a:solidFill>
              </a:rPr>
              <a:t>stage </a:t>
            </a:r>
            <a:r>
              <a:t>"pre-deployment tests"</a:t>
            </a:r>
            <a:br/>
            <a:r>
              <a:t>    </a:t>
            </a:r>
            <a:r>
              <a:rPr>
                <a:solidFill>
                  <a:srgbClr val="000A55"/>
                </a:solidFill>
              </a:rPr>
              <a:t>def </a:t>
            </a:r>
            <a:r>
              <a:rPr b="0">
                <a:solidFill>
                  <a:srgbClr val="000000"/>
                </a:solidFill>
              </a:rPr>
              <a:t>tests = docker.image(</a:t>
            </a:r>
            <a:r>
              <a:t>“my-service-tests”</a:t>
            </a:r>
            <a:r>
              <a:rPr b="0">
                <a:solidFill>
                  <a:srgbClr val="000000"/>
                </a:solidFill>
              </a:rPr>
              <a:t>)</a:t>
            </a:r>
            <a:br>
              <a:rPr b="0">
                <a:solidFill>
                  <a:srgbClr val="000000"/>
                </a:solidFill>
              </a:rPr>
            </a:br>
            <a:r>
              <a:rPr b="0">
                <a:solidFill>
                  <a:srgbClr val="000000"/>
                </a:solidFill>
              </a:rPr>
              <a:t>    tests.pull()</a:t>
            </a:r>
            <a:br>
              <a:rPr b="0">
                <a:solidFill>
                  <a:srgbClr val="000000"/>
                </a:solidFill>
              </a:rPr>
            </a:br>
            <a:r>
              <a:rPr b="0">
                <a:solidFill>
                  <a:srgbClr val="000000"/>
                </a:solidFill>
              </a:rPr>
              <a:t>    tests.inside()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br>
              <a:rPr b="0">
                <a:solidFill>
                  <a:srgbClr val="000000"/>
                </a:solidFill>
              </a:rPr>
            </a:br>
            <a:r>
              <a:rPr b="0">
                <a:solidFill>
                  <a:srgbClr val="000000"/>
                </a:solidFill>
              </a:rPr>
              <a:t>    stage </a:t>
            </a:r>
            <a:r>
              <a:t>"build"</a:t>
            </a:r>
            <a:br/>
            <a:r>
              <a:t>    </a:t>
            </a:r>
            <a:r>
              <a:rPr>
                <a:solidFill>
                  <a:srgbClr val="000A55"/>
                </a:solidFill>
              </a:rPr>
              <a:t>def </a:t>
            </a:r>
            <a:r>
              <a:rPr b="0">
                <a:solidFill>
                  <a:srgbClr val="000000"/>
                </a:solidFill>
              </a:rPr>
              <a:t>service = docker.build </a:t>
            </a:r>
            <a:r>
              <a:t>“my-service"</a:t>
            </a:r>
            <a:br/>
            <a:r>
              <a:t>    </a:t>
            </a:r>
            <a:r>
              <a:rPr b="0">
                <a:solidFill>
                  <a:srgbClr val="000000"/>
                </a:solidFill>
              </a:rPr>
              <a:t>service.push()</a:t>
            </a:r>
            <a:br>
              <a:rPr b="0">
                <a:solidFill>
                  <a:srgbClr val="000000"/>
                </a:solidFill>
              </a:rPr>
            </a:br>
            <a:r>
              <a:rPr b="0">
                <a:solidFill>
                  <a:srgbClr val="000000"/>
                </a:solidFill>
              </a:rPr>
              <a:t>    stash </a:t>
            </a:r>
            <a:r>
              <a:t>includes</a:t>
            </a:r>
            <a:r>
              <a:rPr b="0">
                <a:solidFill>
                  <a:srgbClr val="000000"/>
                </a:solidFill>
              </a:rPr>
              <a:t>: </a:t>
            </a:r>
            <a:r>
              <a:t>"docker-compose.yml"</a:t>
            </a:r>
            <a:r>
              <a:rPr b="0">
                <a:solidFill>
                  <a:srgbClr val="000000"/>
                </a:solidFill>
              </a:rPr>
              <a:t>, </a:t>
            </a:r>
            <a:r>
              <a:t>name</a:t>
            </a:r>
            <a:r>
              <a:rPr b="0">
                <a:solidFill>
                  <a:srgbClr val="000000"/>
                </a:solidFill>
              </a:rPr>
              <a:t>: </a:t>
            </a:r>
            <a:r>
              <a:t>"docker-compose"</a:t>
            </a:r>
            <a:br/>
            <a:r>
              <a:rPr b="0">
                <a:solidFill>
                  <a:srgbClr val="000000"/>
                </a:solidFill>
              </a:rPr>
              <a:t>}</a:t>
            </a:r>
            <a:br>
              <a:rPr b="0">
                <a:solidFill>
                  <a:srgbClr val="000000"/>
                </a:solidFill>
              </a:rPr>
            </a:br>
            <a:r>
              <a:rPr b="0">
                <a:solidFill>
                  <a:srgbClr val="000000"/>
                </a:solidFill>
              </a:rPr>
              <a:t>node(</a:t>
            </a:r>
            <a:r>
              <a:t>"production"</a:t>
            </a:r>
            <a:r>
              <a:rPr b="0">
                <a:solidFill>
                  <a:srgbClr val="000000"/>
                </a:solidFill>
              </a:rPr>
              <a:t>) {</a:t>
            </a:r>
            <a:br>
              <a:rPr b="0">
                <a:solidFill>
                  <a:srgbClr val="000000"/>
                </a:solidFill>
              </a:rPr>
            </a:br>
            <a:r>
              <a:rPr b="0">
                <a:solidFill>
                  <a:srgbClr val="000000"/>
                </a:solidFill>
              </a:rPr>
              <a:t>    stage </a:t>
            </a:r>
            <a:r>
              <a:t>"deploy"</a:t>
            </a:r>
            <a:br/>
            <a:r>
              <a:t>    </a:t>
            </a:r>
            <a:r>
              <a:rPr b="0">
                <a:solidFill>
                  <a:srgbClr val="000000"/>
                </a:solidFill>
              </a:rPr>
              <a:t>unstash </a:t>
            </a:r>
            <a:r>
              <a:t>"docker-compose"</a:t>
            </a:r>
            <a:br/>
            <a:r>
              <a:t>    </a:t>
            </a:r>
            <a:r>
              <a:rPr>
                <a:solidFill>
                  <a:srgbClr val="000A55"/>
                </a:solidFill>
              </a:rPr>
              <a:t>def </a:t>
            </a:r>
            <a:r>
              <a:rPr b="0">
                <a:solidFill>
                  <a:srgbClr val="000000"/>
                </a:solidFill>
              </a:rPr>
              <a:t>service = docker.image(</a:t>
            </a:r>
            <a:r>
              <a:t>"</a:t>
            </a:r>
            <a:r>
              <a:rPr b="0">
                <a:solidFill>
                  <a:srgbClr val="000000"/>
                </a:solidFill>
              </a:rPr>
              <a:t>${registryIp}</a:t>
            </a:r>
            <a:r>
              <a:t>/</a:t>
            </a:r>
            <a:r>
              <a:rPr b="0">
                <a:solidFill>
                  <a:srgbClr val="000000"/>
                </a:solidFill>
              </a:rPr>
              <a:t>${serviceName}</a:t>
            </a:r>
            <a:r>
              <a:t>"</a:t>
            </a:r>
            <a:r>
              <a:rPr b="0">
                <a:solidFill>
                  <a:srgbClr val="000000"/>
                </a:solidFill>
              </a:rPr>
              <a:t>)</a:t>
            </a:r>
            <a:br>
              <a:rPr b="0">
                <a:solidFill>
                  <a:srgbClr val="000000"/>
                </a:solidFill>
              </a:rPr>
            </a:br>
            <a:r>
              <a:rPr b="0">
                <a:solidFill>
                  <a:srgbClr val="000000"/>
                </a:solidFill>
              </a:rPr>
              <a:t>    service.pull()</a:t>
            </a:r>
            <a:br>
              <a:rPr b="0">
                <a:solidFill>
                  <a:srgbClr val="000000"/>
                </a:solidFill>
              </a:rPr>
            </a:br>
            <a:r>
              <a:rPr b="0">
                <a:solidFill>
                  <a:srgbClr val="000000"/>
                </a:solidFill>
              </a:rPr>
              <a:t>    sh </a:t>
            </a:r>
            <a:r>
              <a:t>"docker-compose -f docker-compose-dev.yml -p </a:t>
            </a:r>
            <a:r>
              <a:rPr b="0">
                <a:solidFill>
                  <a:srgbClr val="000000"/>
                </a:solidFill>
              </a:rPr>
              <a:t>${serviceName}</a:t>
            </a:r>
            <a:r>
              <a:t> up -d app"</a:t>
            </a:r>
            <a:br/>
            <a:r>
              <a:rPr b="0">
                <a:solidFill>
                  <a:srgbClr val="000000"/>
                </a:solidFill>
              </a:rPr>
              <a:t>}</a:t>
            </a:r>
            <a:br>
              <a:rPr b="0">
                <a:solidFill>
                  <a:srgbClr val="000000"/>
                </a:solidFill>
              </a:rPr>
            </a:br>
            <a:r>
              <a:rPr b="0">
                <a:solidFill>
                  <a:srgbClr val="000000"/>
                </a:solidFill>
              </a:rPr>
              <a:t>node(</a:t>
            </a:r>
            <a:r>
              <a:t>"cd"</a:t>
            </a:r>
            <a:r>
              <a:rPr b="0">
                <a:solidFill>
                  <a:srgbClr val="000000"/>
                </a:solidFill>
              </a:rPr>
              <a:t>) {</a:t>
            </a:r>
            <a:br>
              <a:rPr b="0">
                <a:solidFill>
                  <a:srgbClr val="000000"/>
                </a:solidFill>
              </a:rPr>
            </a:br>
            <a:r>
              <a:rPr b="0">
                <a:solidFill>
                  <a:srgbClr val="000000"/>
                </a:solidFill>
              </a:rPr>
              <a:t>    stage </a:t>
            </a:r>
            <a:r>
              <a:t>"post-deployment tests"</a:t>
            </a:r>
            <a:br/>
            <a:r>
              <a:t>    </a:t>
            </a:r>
            <a:r>
              <a:rPr>
                <a:solidFill>
                  <a:srgbClr val="000A55"/>
                </a:solidFill>
              </a:rPr>
              <a:t>def </a:t>
            </a:r>
            <a:r>
              <a:rPr b="0">
                <a:solidFill>
                  <a:srgbClr val="000000"/>
                </a:solidFill>
              </a:rPr>
              <a:t>tests = docker.image(</a:t>
            </a:r>
            <a:r>
              <a:t>"</a:t>
            </a:r>
            <a:r>
              <a:rPr b="0">
                <a:solidFill>
                  <a:srgbClr val="000000"/>
                </a:solidFill>
              </a:rPr>
              <a:t>${registryIp}</a:t>
            </a:r>
            <a:r>
              <a:t>/</a:t>
            </a:r>
            <a:r>
              <a:rPr b="0">
                <a:solidFill>
                  <a:srgbClr val="000000"/>
                </a:solidFill>
              </a:rPr>
              <a:t>${serviceName}</a:t>
            </a:r>
            <a:r>
              <a:t>-tests"</a:t>
            </a:r>
            <a:r>
              <a:rPr b="0">
                <a:solidFill>
                  <a:srgbClr val="000000"/>
                </a:solidFill>
              </a:rPr>
              <a:t>)</a:t>
            </a:r>
            <a:br>
              <a:rPr b="0">
                <a:solidFill>
                  <a:srgbClr val="000000"/>
                </a:solidFill>
              </a:rPr>
            </a:br>
            <a:r>
              <a:rPr b="0">
                <a:solidFill>
                  <a:srgbClr val="000000"/>
                </a:solidFill>
              </a:rPr>
              <a:t>    tests.inside() {</a:t>
            </a:r>
            <a:br>
              <a:rPr b="0">
                <a:solidFill>
                  <a:srgbClr val="000000"/>
                </a:solidFill>
              </a:rPr>
            </a:br>
            <a:r>
              <a:rPr b="0">
                <a:solidFill>
                  <a:srgbClr val="000000"/>
                </a:solidFill>
              </a:rPr>
              <a:t>        withEnv([</a:t>
            </a:r>
            <a:r>
              <a:t>"TEST_TYPE=integ"</a:t>
            </a:r>
            <a:r>
              <a:rPr b="0">
                <a:solidFill>
                  <a:srgbClr val="000000"/>
                </a:solidFill>
              </a:rPr>
              <a:t>, </a:t>
            </a:r>
            <a:r>
              <a:t>"DOMAIN=http://</a:t>
            </a:r>
            <a:r>
              <a:rPr b="0">
                <a:solidFill>
                  <a:srgbClr val="000000"/>
                </a:solidFill>
              </a:rPr>
              <a:t>${productionIp}</a:t>
            </a:r>
            <a:r>
              <a:t>:8080"</a:t>
            </a:r>
            <a:r>
              <a:rPr b="0">
                <a:solidFill>
                  <a:srgbClr val="000000"/>
                </a:solidFill>
              </a:rPr>
              <a:t>]) {</a:t>
            </a:r>
            <a:br>
              <a:rPr b="0">
                <a:solidFill>
                  <a:srgbClr val="000000"/>
                </a:solidFill>
              </a:rPr>
            </a:br>
            <a:r>
              <a:rPr b="0">
                <a:solidFill>
                  <a:srgbClr val="000000"/>
                </a:solidFill>
              </a:rPr>
              <a:t>            sh </a:t>
            </a:r>
            <a:r>
              <a:t>"./run_tests.sh"</a:t>
            </a:r>
            <a:br/>
            <a:r>
              <a:t>        </a:t>
            </a:r>
            <a:r>
              <a:rPr b="0">
                <a:solidFill>
                  <a:srgbClr val="000000"/>
                </a:solidFill>
              </a:rPr>
              <a:t>}</a:t>
            </a:r>
            <a:br>
              <a:rPr b="0">
                <a:solidFill>
                  <a:srgbClr val="000000"/>
                </a:solidFill>
              </a:rPr>
            </a:br>
            <a:r>
              <a:rPr b="0">
                <a:solidFill>
                  <a:srgbClr val="000000"/>
                </a:solidFill>
              </a:rPr>
              <a:t>    }</a:t>
            </a:r>
            <a:br>
              <a:rPr b="0">
                <a:solidFill>
                  <a:srgbClr val="000000"/>
                </a:solidFill>
              </a:rPr>
            </a:br>
            <a:r>
              <a:rPr b="0">
                <a:solidFill>
                  <a:srgbClr val="000000"/>
                </a:solidFill>
              </a:rPr>
              <a:t>}</a:t>
            </a:r>
          </a:p>
        </p:txBody>
      </p:sp>
      <p:sp>
        <p:nvSpPr>
          <p:cNvPr id="750" name="Shape 750"/>
          <p:cNvSpPr/>
          <p:nvPr>
            <p:ph type="title"/>
          </p:nvPr>
        </p:nvSpPr>
        <p:spPr>
          <a:xfrm>
            <a:off x="774421" y="-365581"/>
            <a:ext cx="8433601" cy="1358702"/>
          </a:xfrm>
          <a:prstGeom prst="rect">
            <a:avLst/>
          </a:prstGeom>
        </p:spPr>
        <p:txBody>
          <a:bodyPr/>
          <a:lstStyle/>
          <a:p>
            <a:pPr/>
            <a:r>
              <a:t>The Need For Workflow</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49" grpId="1"/>
    </p:bldLst>
  </p:timing>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3" name="Shape 973"/>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Build the Docker image </a:t>
            </a:r>
            <a:r>
              <a:rPr i="1"/>
              <a:t>10.100.198.200:5000/books-ms</a:t>
            </a:r>
            <a:r>
              <a:t> and push the container to the private registry. Use the stage </a:t>
            </a:r>
            <a:r>
              <a:rPr i="1"/>
              <a:t>build</a:t>
            </a:r>
            <a:r>
              <a:t> for these steps</a:t>
            </a:r>
          </a:p>
        </p:txBody>
      </p:sp>
      <p:sp>
        <p:nvSpPr>
          <p:cNvPr id="974" name="Shape 974"/>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"build"</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service = docker.build </a:t>
            </a:r>
            <a:r>
              <a:t>"10.100.198.200:5000/books-ms"</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service.push()</a:t>
            </a:r>
          </a:p>
        </p:txBody>
      </p:sp>
      <p:sp>
        <p:nvSpPr>
          <p:cNvPr id="975" name="Shape 975"/>
          <p:cNvSpPr/>
          <p:nvPr/>
        </p:nvSpPr>
        <p:spPr>
          <a:xfrm>
            <a:off x="869739" y="10016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docker</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7" name="Shape 977"/>
          <p:cNvSpPr/>
          <p:nvPr>
            <p:ph type="title"/>
          </p:nvPr>
        </p:nvSpPr>
        <p:spPr>
          <a:xfrm>
            <a:off x="639454" y="1828800"/>
            <a:ext cx="8028686" cy="1358701"/>
          </a:xfrm>
          <a:prstGeom prst="rect">
            <a:avLst/>
          </a:prstGeom>
        </p:spPr>
        <p:txBody>
          <a:bodyPr/>
          <a:lstStyle/>
          <a:p>
            <a:pPr/>
            <a:r>
              <a:t>Key Workflow DSL – stash and unstash</a:t>
            </a:r>
          </a:p>
        </p:txBody>
      </p:sp>
      <p:sp>
        <p:nvSpPr>
          <p:cNvPr id="978" name="Shape 978"/>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0" name="Shape 980"/>
          <p:cNvSpPr/>
          <p:nvPr>
            <p:ph type="body" sz="half" idx="1"/>
          </p:nvPr>
        </p:nvSpPr>
        <p:spPr>
          <a:xfrm>
            <a:off x="799775" y="1718540"/>
            <a:ext cx="5364399" cy="4568100"/>
          </a:xfrm>
          <a:prstGeom prst="rect">
            <a:avLst/>
          </a:prstGeom>
        </p:spPr>
        <p:txBody>
          <a:bodyPr/>
          <a:lstStyle/>
          <a:p>
            <a:pPr marL="164590" indent="-164590" defTabSz="822958">
              <a:defRPr b="1" sz="2500">
                <a:solidFill>
                  <a:srgbClr val="006098"/>
                </a:solidFill>
              </a:defRPr>
            </a:pPr>
            <a:r>
              <a:t>Task</a:t>
            </a:r>
            <a:r>
              <a:rPr b="0">
                <a:solidFill>
                  <a:srgbClr val="54585B"/>
                </a:solidFill>
              </a:rPr>
              <a:t>:</a:t>
            </a:r>
          </a:p>
          <a:p>
            <a:pPr marL="164590" indent="-164590" defTabSz="822958">
              <a:defRPr sz="2500"/>
            </a:pPr>
          </a:p>
          <a:p>
            <a:pPr marL="164590" indent="-164590" defTabSz="822958">
              <a:defRPr sz="2500"/>
            </a:pPr>
            <a:r>
              <a:t>Pull containers and run (through </a:t>
            </a:r>
            <a:r>
              <a:rPr i="1"/>
              <a:t>docker-compose-dev.yml</a:t>
            </a:r>
            <a:r>
              <a:t> and target </a:t>
            </a:r>
            <a:r>
              <a:rPr i="1"/>
              <a:t>app</a:t>
            </a:r>
            <a:r>
              <a:t>) the 10.100.198.200:5000/books-ms container in the </a:t>
            </a:r>
            <a:r>
              <a:rPr i="1"/>
              <a:t>production</a:t>
            </a:r>
            <a:r>
              <a:t> node. Use </a:t>
            </a:r>
            <a:r>
              <a:rPr i="1"/>
              <a:t>stash</a:t>
            </a:r>
            <a:r>
              <a:t> to archive </a:t>
            </a:r>
            <a:r>
              <a:rPr i="1"/>
              <a:t>docker-compose-dev.yml</a:t>
            </a:r>
            <a:r>
              <a:t> file while in the </a:t>
            </a:r>
            <a:r>
              <a:rPr i="1"/>
              <a:t>cd</a:t>
            </a:r>
            <a:r>
              <a:t> node and </a:t>
            </a:r>
            <a:r>
              <a:rPr i="1"/>
              <a:t>unstash</a:t>
            </a:r>
            <a:r>
              <a:t> to retrieve it when inside the </a:t>
            </a:r>
            <a:r>
              <a:rPr i="1"/>
              <a:t>production</a:t>
            </a:r>
            <a:r>
              <a:t> node.</a:t>
            </a:r>
          </a:p>
        </p:txBody>
      </p:sp>
      <p:sp>
        <p:nvSpPr>
          <p:cNvPr id="981" name="Shape 98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    stash </a:t>
            </a:r>
            <a:r>
              <a:rPr b="1">
                <a:solidFill>
                  <a:srgbClr val="008F00"/>
                </a:solidFill>
              </a:rPr>
              <a:t>includes</a:t>
            </a:r>
            <a:r>
              <a:t>: </a:t>
            </a:r>
            <a:r>
              <a:rPr b="1">
                <a:solidFill>
                  <a:srgbClr val="008F00"/>
                </a:solidFill>
              </a:rPr>
              <a:t>"docker-compose*.yml"</a:t>
            </a:r>
            <a:r>
              <a:t>, </a:t>
            </a:r>
            <a:r>
              <a:rPr b="1">
                <a:solidFill>
                  <a:srgbClr val="008F00"/>
                </a:solidFill>
              </a:rPr>
              <a:t>name</a:t>
            </a:r>
            <a:r>
              <a:t>: </a:t>
            </a:r>
            <a:r>
              <a:rPr b="1">
                <a:solidFill>
                  <a:srgbClr val="008F00"/>
                </a:solidFill>
              </a:rPr>
              <a:t>"docker-compose"</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"production"</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"deploy"</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rPr b="1">
                <a:solidFill>
                  <a:srgbClr val="008F00"/>
                </a:solidFill>
              </a:rPr>
              <a:t>    </a:t>
            </a:r>
            <a:r>
              <a:t>unstash </a:t>
            </a:r>
            <a:r>
              <a:rPr b="1">
                <a:solidFill>
                  <a:srgbClr val="008F00"/>
                </a:solidFill>
              </a:rPr>
              <a:t>"docker-compose"</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rPr b="1">
                <a:solidFill>
                  <a:srgbClr val="008F00"/>
                </a:solidFill>
              </a:rPr>
              <a:t>    </a:t>
            </a:r>
            <a:r>
              <a:t>docker.image(</a:t>
            </a:r>
            <a:r>
              <a:rPr b="1">
                <a:solidFill>
                  <a:srgbClr val="008F00"/>
                </a:solidFill>
              </a:rPr>
              <a:t>"10.100.198.200:5000/books-ms"</a:t>
            </a:r>
            <a:r>
              <a:t>).pull()</a:t>
            </a:r>
          </a:p>
          <a:p>
            <a:pPr marL="0" indent="0" defTabSz="457200">
              <a:lnSpc>
                <a:spcPct val="100000"/>
              </a:lnSpc>
              <a:spcBef>
                <a:spcPts val="0"/>
              </a:spcBef>
              <a:buSzTx/>
              <a:buNone/>
              <a:defRPr sz="1200">
                <a:latin typeface="Menlo"/>
                <a:ea typeface="Menlo"/>
                <a:cs typeface="Menlo"/>
                <a:sym typeface="Menlo"/>
              </a:defRPr>
            </a:pPr>
            <a:r>
              <a:t>    docker.image(</a:t>
            </a:r>
            <a:r>
              <a:rPr b="1">
                <a:solidFill>
                  <a:srgbClr val="008F00"/>
                </a:solidFill>
              </a:rPr>
              <a:t>"mongo"</a:t>
            </a:r>
            <a:r>
              <a:t>).pull()</a:t>
            </a:r>
          </a:p>
          <a:p>
            <a:pPr marL="0" indent="0" defTabSz="457200">
              <a:lnSpc>
                <a:spcPct val="100000"/>
              </a:lnSpc>
              <a:spcBef>
                <a:spcPts val="0"/>
              </a:spcBef>
              <a:buSzTx/>
              <a:buNone/>
              <a:defRPr sz="1200">
                <a:latin typeface="Menlo"/>
                <a:ea typeface="Menlo"/>
                <a:cs typeface="Menlo"/>
                <a:sym typeface="Menlo"/>
              </a:defRPr>
            </a:pPr>
            <a:r>
              <a:t>    sh "docker-compose -f docker-compose-dev.yml -p books-ms up -d app"</a:t>
            </a:r>
          </a:p>
          <a:p>
            <a:pPr marL="0" indent="0" defTabSz="457200">
              <a:lnSpc>
                <a:spcPct val="100000"/>
              </a:lnSpc>
              <a:spcBef>
                <a:spcPts val="0"/>
              </a:spcBef>
              <a:buSzTx/>
              <a:buNone/>
              <a:defRPr sz="1200">
                <a:latin typeface="Menlo"/>
                <a:ea typeface="Menlo"/>
                <a:cs typeface="Menlo"/>
                <a:sym typeface="Menlo"/>
              </a:defRPr>
            </a:pPr>
            <a:r>
              <a:t>}</a:t>
            </a:r>
          </a:p>
        </p:txBody>
      </p:sp>
      <p:sp>
        <p:nvSpPr>
          <p:cNvPr id="982" name="Shape 982"/>
          <p:cNvSpPr/>
          <p:nvPr>
            <p:ph type="title"/>
          </p:nvPr>
        </p:nvSpPr>
        <p:spPr>
          <a:xfrm>
            <a:off x="652154" y="165100"/>
            <a:ext cx="8028686" cy="1358701"/>
          </a:xfrm>
          <a:prstGeom prst="rect">
            <a:avLst/>
          </a:prstGeom>
        </p:spPr>
        <p:txBody>
          <a:bodyPr anchor="b"/>
          <a:lstStyle/>
          <a:p>
            <a:pPr/>
            <a:r>
              <a:t>Key Workflow DSL – stash and unstash</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4" name="Shape 984"/>
          <p:cNvSpPr/>
          <p:nvPr>
            <p:ph type="title"/>
          </p:nvPr>
        </p:nvSpPr>
        <p:spPr>
          <a:xfrm>
            <a:off x="1184511" y="2184400"/>
            <a:ext cx="8080531" cy="1358701"/>
          </a:xfrm>
          <a:prstGeom prst="rect">
            <a:avLst/>
          </a:prstGeom>
        </p:spPr>
        <p:txBody>
          <a:bodyPr/>
          <a:lstStyle/>
          <a:p>
            <a:pPr/>
            <a:r>
              <a:t>Key Workflow DSL – env and withEnv</a:t>
            </a:r>
          </a:p>
        </p:txBody>
      </p:sp>
      <p:sp>
        <p:nvSpPr>
          <p:cNvPr id="985" name="Shape 985"/>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7" name="Shape 987"/>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Run </a:t>
            </a:r>
            <a:r>
              <a:rPr i="1"/>
              <a:t>post-deployment tests</a:t>
            </a:r>
            <a:r>
              <a:t> in the node </a:t>
            </a:r>
            <a:r>
              <a:rPr i="1"/>
              <a:t>cd</a:t>
            </a:r>
            <a:r>
              <a:t>. The </a:t>
            </a:r>
            <a:r>
              <a:rPr i="1"/>
              <a:t>run_tests.sh</a:t>
            </a:r>
            <a:r>
              <a:t> script expects two environment variables: </a:t>
            </a:r>
            <a:r>
              <a:rPr i="1"/>
              <a:t>TEST_TYPE=integ</a:t>
            </a:r>
            <a:r>
              <a:t> and </a:t>
            </a:r>
            <a:r>
              <a:rPr i="1"/>
              <a:t>DOMAIN=http://10.100.199.201:8080</a:t>
            </a:r>
            <a:r>
              <a:t>.</a:t>
            </a:r>
          </a:p>
        </p:txBody>
      </p:sp>
      <p:sp>
        <p:nvSpPr>
          <p:cNvPr id="988" name="Shape 98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"post-deployment tests"</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rPr b="1">
                <a:solidFill>
                  <a:srgbClr val="008F00"/>
                </a:solidFill>
              </a:rPr>
              <a:t>    </a:t>
            </a:r>
            <a:r>
              <a:rPr>
                <a:solidFill>
                  <a:srgbClr val="000A55"/>
                </a:solidFill>
              </a:rPr>
              <a:t>def </a:t>
            </a:r>
            <a:r>
              <a:t>tests = docker.image("10.100.198.200:5000/books-ms-tests")</a:t>
            </a:r>
          </a:p>
          <a:p>
            <a:pPr marL="0" indent="0" defTabSz="457200">
              <a:lnSpc>
                <a:spcPct val="100000"/>
              </a:lnSpc>
              <a:spcBef>
                <a:spcPts val="0"/>
              </a:spcBef>
              <a:buSzTx/>
              <a:buNone/>
              <a:defRPr sz="1200">
                <a:latin typeface="Menlo"/>
                <a:ea typeface="Menlo"/>
                <a:cs typeface="Menlo"/>
                <a:sym typeface="Menlo"/>
              </a:defRPr>
            </a:pPr>
            <a:r>
              <a:t>    tests.inside() {</a:t>
            </a:r>
          </a:p>
          <a:p>
            <a:pPr marL="0" indent="0" defTabSz="457200">
              <a:lnSpc>
                <a:spcPct val="100000"/>
              </a:lnSpc>
              <a:spcBef>
                <a:spcPts val="0"/>
              </a:spcBef>
              <a:buSzTx/>
              <a:buNone/>
              <a:defRPr sz="1200">
                <a:latin typeface="Menlo"/>
                <a:ea typeface="Menlo"/>
                <a:cs typeface="Menlo"/>
                <a:sym typeface="Menlo"/>
              </a:defRPr>
            </a:pPr>
            <a:r>
              <a:t>        withEnv([</a:t>
            </a:r>
            <a:r>
              <a:rPr b="1">
                <a:solidFill>
                  <a:srgbClr val="008F00"/>
                </a:solidFill>
              </a:rPr>
              <a:t>"TEST_TYPE=integ"</a:t>
            </a:r>
            <a:r>
              <a:t>, </a:t>
            </a:r>
            <a:r>
              <a:rPr b="1">
                <a:solidFill>
                  <a:srgbClr val="008F00"/>
                </a:solidFill>
              </a:rPr>
              <a:t>"DOMAIN=http://10.100.199.201:8080"</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rPr b="1">
                <a:solidFill>
                  <a:srgbClr val="008F00"/>
                </a:solidFill>
              </a:rPr>
              <a:t>        </a:t>
            </a:r>
            <a:r>
              <a:t>}</a:t>
            </a:r>
          </a:p>
          <a:p>
            <a:pPr marL="0" indent="0" defTabSz="457200">
              <a:lnSpc>
                <a:spcPct val="100000"/>
              </a:lnSpc>
              <a:spcBef>
                <a:spcPts val="0"/>
              </a:spcBef>
              <a:buSzTx/>
              <a:buNone/>
              <a:defRPr sz="1200">
                <a:latin typeface="Menlo"/>
                <a:ea typeface="Menlo"/>
                <a:cs typeface="Menlo"/>
                <a:sym typeface="Menlo"/>
              </a:defRPr>
            </a:pP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989" name="Shape 989"/>
          <p:cNvSpPr/>
          <p:nvPr>
            <p:ph type="title"/>
          </p:nvPr>
        </p:nvSpPr>
        <p:spPr>
          <a:xfrm>
            <a:off x="765411" y="368300"/>
            <a:ext cx="8080531" cy="1358701"/>
          </a:xfrm>
          <a:prstGeom prst="rect">
            <a:avLst/>
          </a:prstGeom>
        </p:spPr>
        <p:txBody>
          <a:bodyPr anchor="b"/>
          <a:lstStyle/>
          <a:p>
            <a:pPr/>
            <a:r>
              <a:t>Key Workflow DSL – env and withEnv</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1" name="Shape 991"/>
          <p:cNvSpPr/>
          <p:nvPr>
            <p:ph type="title"/>
          </p:nvPr>
        </p:nvSpPr>
        <p:spPr>
          <a:xfrm>
            <a:off x="2292139" y="1905000"/>
            <a:ext cx="6325203" cy="1358701"/>
          </a:xfrm>
          <a:prstGeom prst="rect">
            <a:avLst/>
          </a:prstGeom>
        </p:spPr>
        <p:txBody>
          <a:bodyPr/>
          <a:lstStyle/>
          <a:p>
            <a:pPr/>
            <a:r>
              <a:t>Key Workflow DSL – input</a:t>
            </a:r>
          </a:p>
        </p:txBody>
      </p:sp>
      <p:sp>
        <p:nvSpPr>
          <p:cNvPr id="992" name="Shape 992"/>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4" name="Shape 994"/>
          <p:cNvSpPr/>
          <p:nvPr>
            <p:ph type="body" idx="1"/>
          </p:nvPr>
        </p:nvSpPr>
        <p:spPr>
          <a:xfrm>
            <a:off x="2123831" y="1691864"/>
            <a:ext cx="8226598" cy="4526103"/>
          </a:xfrm>
          <a:prstGeom prst="rect">
            <a:avLst/>
          </a:prstGeom>
        </p:spPr>
        <p:txBody>
          <a:bodyPr/>
          <a:lstStyle/>
          <a:p>
            <a:pPr/>
            <a:r>
              <a:t>A real world CD pipeline involves human interaction</a:t>
            </a:r>
          </a:p>
          <a:p>
            <a:pPr marL="457200" indent="-406400">
              <a:buClr>
                <a:srgbClr val="54585B"/>
              </a:buClr>
              <a:buSzPct val="100000"/>
              <a:buFont typeface="Arial"/>
              <a:buChar char="●"/>
            </a:pPr>
            <a:r>
              <a:t>manual validation steps</a:t>
            </a:r>
          </a:p>
          <a:p>
            <a:pPr marL="457200" indent="-406400">
              <a:buClr>
                <a:srgbClr val="54585B"/>
              </a:buClr>
              <a:buSzPct val="100000"/>
              <a:buFont typeface="Arial"/>
              <a:buChar char="●"/>
            </a:pPr>
            <a:r>
              <a:t>approval</a:t>
            </a:r>
          </a:p>
          <a:p>
            <a:pPr marL="365758" indent="-548638"/>
          </a:p>
          <a:p>
            <a:pPr marL="365758" indent="-548638"/>
            <a:r>
              <a:t>Jenkins users used to rely on Promoted Builds Plugin</a:t>
            </a:r>
          </a:p>
          <a:p>
            <a:pPr marL="365758" indent="-548638"/>
            <a:r>
              <a:t>but then lost the “pipeline execution flow” view</a:t>
            </a:r>
          </a:p>
        </p:txBody>
      </p:sp>
      <p:sp>
        <p:nvSpPr>
          <p:cNvPr id="995" name="Shape 995"/>
          <p:cNvSpPr/>
          <p:nvPr>
            <p:ph type="title"/>
          </p:nvPr>
        </p:nvSpPr>
        <p:spPr>
          <a:xfrm>
            <a:off x="1911139" y="76200"/>
            <a:ext cx="6325203" cy="1358701"/>
          </a:xfrm>
          <a:prstGeom prst="rect">
            <a:avLst/>
          </a:prstGeom>
        </p:spPr>
        <p:txBody>
          <a:bodyPr anchor="b"/>
          <a:lstStyle/>
          <a:p>
            <a:pPr/>
            <a:r>
              <a:t>Key Workflow DSL – input</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7" name="Shape 997"/>
          <p:cNvSpPr/>
          <p:nvPr>
            <p:ph type="body" idx="1"/>
          </p:nvPr>
        </p:nvSpPr>
        <p:spPr>
          <a:xfrm>
            <a:off x="2123825" y="1691874"/>
            <a:ext cx="8581199" cy="4526103"/>
          </a:xfrm>
          <a:prstGeom prst="rect">
            <a:avLst/>
          </a:prstGeom>
        </p:spPr>
        <p:txBody>
          <a:bodyPr/>
          <a:lstStyle/>
          <a:p>
            <a:pPr marL="365758" indent="-548638">
              <a:defRPr>
                <a:latin typeface="Courier New"/>
                <a:ea typeface="Courier New"/>
                <a:cs typeface="Courier New"/>
                <a:sym typeface="Courier New"/>
              </a:defRPr>
            </a:pPr>
            <a:r>
              <a:t>input </a:t>
            </a:r>
          </a:p>
          <a:p>
            <a:pPr marL="0" indent="457200">
              <a:defRPr>
                <a:latin typeface="Courier New"/>
                <a:ea typeface="Courier New"/>
                <a:cs typeface="Courier New"/>
                <a:sym typeface="Courier New"/>
              </a:defRPr>
            </a:pPr>
            <a:r>
              <a:t>message: 'Is it ok to deploy ?', </a:t>
            </a:r>
          </a:p>
          <a:p>
            <a:pPr marL="0" indent="457200">
              <a:defRPr>
                <a:latin typeface="Courier New"/>
                <a:ea typeface="Courier New"/>
                <a:cs typeface="Courier New"/>
                <a:sym typeface="Courier New"/>
              </a:defRPr>
            </a:pPr>
            <a:r>
              <a:t>ok: 'Yes!', </a:t>
            </a:r>
          </a:p>
          <a:p>
            <a:pPr marL="0" indent="457200">
              <a:defRPr>
                <a:latin typeface="Courier New"/>
                <a:ea typeface="Courier New"/>
                <a:cs typeface="Courier New"/>
                <a:sym typeface="Courier New"/>
              </a:defRPr>
            </a:pPr>
            <a:r>
              <a:t>submitter: 'boss'</a:t>
            </a:r>
          </a:p>
        </p:txBody>
      </p:sp>
      <p:grpSp>
        <p:nvGrpSpPr>
          <p:cNvPr id="1000" name="Group 1000"/>
          <p:cNvGrpSpPr/>
          <p:nvPr/>
        </p:nvGrpSpPr>
        <p:grpSpPr>
          <a:xfrm>
            <a:off x="3314105" y="1313321"/>
            <a:ext cx="3427924" cy="1020265"/>
            <a:chOff x="0" y="0"/>
            <a:chExt cx="3427923" cy="1020263"/>
          </a:xfrm>
        </p:grpSpPr>
        <p:sp>
          <p:nvSpPr>
            <p:cNvPr id="998" name="Shape 998"/>
            <p:cNvSpPr/>
            <p:nvPr/>
          </p:nvSpPr>
          <p:spPr>
            <a:xfrm rot="21270526">
              <a:off x="25361" y="168317"/>
              <a:ext cx="3376398" cy="691985"/>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999" name="Shape 999"/>
            <p:cNvSpPr/>
            <p:nvPr/>
          </p:nvSpPr>
          <p:spPr>
            <a:xfrm rot="21270526">
              <a:off x="197959" y="151646"/>
              <a:ext cx="3203402" cy="7087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DSL keyword for interactive step</a:t>
              </a:r>
            </a:p>
          </p:txBody>
        </p:sp>
      </p:grpSp>
      <p:grpSp>
        <p:nvGrpSpPr>
          <p:cNvPr id="1003" name="Group 1003"/>
          <p:cNvGrpSpPr/>
          <p:nvPr/>
        </p:nvGrpSpPr>
        <p:grpSpPr>
          <a:xfrm>
            <a:off x="5569892" y="2493348"/>
            <a:ext cx="1951610" cy="692402"/>
            <a:chOff x="0" y="0"/>
            <a:chExt cx="1951608" cy="692401"/>
          </a:xfrm>
        </p:grpSpPr>
        <p:sp>
          <p:nvSpPr>
            <p:cNvPr id="1001" name="Shape 1001"/>
            <p:cNvSpPr/>
            <p:nvPr/>
          </p:nvSpPr>
          <p:spPr>
            <a:xfrm rot="527">
              <a:off x="52" y="148"/>
              <a:ext cx="1951504" cy="692103"/>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1002" name="Shape 1002"/>
            <p:cNvSpPr/>
            <p:nvPr/>
          </p:nvSpPr>
          <p:spPr>
            <a:xfrm rot="527">
              <a:off x="173077" y="125177"/>
              <a:ext cx="1778479"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Button caption</a:t>
              </a:r>
            </a:p>
          </p:txBody>
        </p:sp>
      </p:grpSp>
      <p:grpSp>
        <p:nvGrpSpPr>
          <p:cNvPr id="1006" name="Group 1006"/>
          <p:cNvGrpSpPr/>
          <p:nvPr/>
        </p:nvGrpSpPr>
        <p:grpSpPr>
          <a:xfrm>
            <a:off x="6291237" y="3041353"/>
            <a:ext cx="2026680" cy="947678"/>
            <a:chOff x="0" y="0"/>
            <a:chExt cx="2026678" cy="947677"/>
          </a:xfrm>
        </p:grpSpPr>
        <p:sp>
          <p:nvSpPr>
            <p:cNvPr id="1004" name="Shape 1004"/>
            <p:cNvSpPr/>
            <p:nvPr/>
          </p:nvSpPr>
          <p:spPr>
            <a:xfrm rot="462768">
              <a:off x="37610" y="127819"/>
              <a:ext cx="1951458" cy="692038"/>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1005" name="Shape 1005"/>
            <p:cNvSpPr/>
            <p:nvPr/>
          </p:nvSpPr>
          <p:spPr>
            <a:xfrm rot="462768">
              <a:off x="209837" y="264411"/>
              <a:ext cx="1778448" cy="442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3" tIns="91423" rIns="91423" bIns="91423" numCol="1" anchor="ctr">
              <a:spAutoFit/>
            </a:bodyPr>
            <a:lstStyle>
              <a:lvl1pPr algn="ctr">
                <a:defRPr>
                  <a:solidFill>
                    <a:srgbClr val="54585B"/>
                  </a:solidFill>
                  <a:latin typeface="Arial"/>
                  <a:ea typeface="Arial"/>
                  <a:cs typeface="Arial"/>
                  <a:sym typeface="Arial"/>
                </a:defRPr>
              </a:lvl1pPr>
            </a:lstStyle>
            <a:p>
              <a:pPr/>
              <a:r>
                <a:t>Role restriction</a:t>
              </a:r>
            </a:p>
          </p:txBody>
        </p:sp>
      </p:grpSp>
      <p:pic>
        <p:nvPicPr>
          <p:cNvPr id="1007" name="image26.png"/>
          <p:cNvPicPr>
            <a:picLocks noChangeAspect="1"/>
          </p:cNvPicPr>
          <p:nvPr/>
        </p:nvPicPr>
        <p:blipFill>
          <a:blip r:embed="rId3">
            <a:extLst/>
          </a:blip>
          <a:stretch>
            <a:fillRect/>
          </a:stretch>
        </p:blipFill>
        <p:spPr>
          <a:xfrm>
            <a:off x="5728875" y="4910913"/>
            <a:ext cx="3048002" cy="1228727"/>
          </a:xfrm>
          <a:prstGeom prst="rect">
            <a:avLst/>
          </a:prstGeom>
          <a:ln w="12700">
            <a:miter lim="400000"/>
          </a:ln>
        </p:spPr>
      </p:pic>
      <p:sp>
        <p:nvSpPr>
          <p:cNvPr id="1008" name="Shape 1008"/>
          <p:cNvSpPr/>
          <p:nvPr>
            <p:ph type="title"/>
          </p:nvPr>
        </p:nvSpPr>
        <p:spPr>
          <a:xfrm>
            <a:off x="1758739" y="127000"/>
            <a:ext cx="6325203" cy="1358701"/>
          </a:xfrm>
          <a:prstGeom prst="rect">
            <a:avLst/>
          </a:prstGeom>
        </p:spPr>
        <p:txBody>
          <a:bodyPr anchor="b"/>
          <a:lstStyle/>
          <a:p>
            <a:pPr/>
            <a:r>
              <a:t>Key Workflow DSL – input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2" name="Shape 1012"/>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Add an </a:t>
            </a:r>
            <a:r>
              <a:rPr i="1"/>
              <a:t>input</a:t>
            </a:r>
            <a:r>
              <a:t> with the message </a:t>
            </a:r>
            <a:r>
              <a:rPr i="1"/>
              <a:t>Please confirm deployment to production</a:t>
            </a:r>
            <a:r>
              <a:t> and button with the text </a:t>
            </a:r>
            <a:r>
              <a:rPr i="1"/>
              <a:t>I Confirm</a:t>
            </a:r>
            <a:r>
              <a:t> prior to deployment to production.</a:t>
            </a:r>
          </a:p>
        </p:txBody>
      </p:sp>
      <p:sp>
        <p:nvSpPr>
          <p:cNvPr id="1013" name="Shape 1013"/>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input </a:t>
            </a:r>
            <a:r>
              <a:t>message</a:t>
            </a:r>
            <a:r>
              <a:rPr b="0">
                <a:solidFill>
                  <a:srgbClr val="000000"/>
                </a:solidFill>
              </a:rPr>
              <a:t>: </a:t>
            </a:r>
            <a:r>
              <a:t>"Please confirm deployment to production"</a:t>
            </a:r>
            <a:r>
              <a:rPr b="0">
                <a:solidFill>
                  <a:srgbClr val="000000"/>
                </a:solidFill>
              </a:rPr>
              <a:t>, </a:t>
            </a:r>
            <a:r>
              <a:t>ok</a:t>
            </a:r>
            <a:r>
              <a:rPr b="0">
                <a:solidFill>
                  <a:srgbClr val="000000"/>
                </a:solidFill>
              </a:rPr>
              <a:t>: </a:t>
            </a:r>
            <a:r>
              <a:t>"I confirm"</a:t>
            </a:r>
          </a:p>
        </p:txBody>
      </p:sp>
      <p:sp>
        <p:nvSpPr>
          <p:cNvPr id="1014" name="Shape 1014"/>
          <p:cNvSpPr/>
          <p:nvPr/>
        </p:nvSpPr>
        <p:spPr>
          <a:xfrm>
            <a:off x="1667039" y="8746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input</a:t>
            </a:r>
          </a:p>
        </p:txBody>
      </p:sp>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6" name="Shape 1016"/>
          <p:cNvSpPr/>
          <p:nvPr/>
        </p:nvSpPr>
        <p:spPr>
          <a:xfrm>
            <a:off x="1794039" y="21573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
        <p:nvSpPr>
          <p:cNvPr id="1017" name="Shape 1017"/>
          <p:cNvSpPr/>
          <p:nvPr/>
        </p:nvSpPr>
        <p:spPr>
          <a:xfrm>
            <a:off x="4620381" y="3757929"/>
            <a:ext cx="67251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TODO</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2" name="Shape 752"/>
          <p:cNvSpPr/>
          <p:nvPr>
            <p:ph type="title"/>
          </p:nvPr>
        </p:nvSpPr>
        <p:spPr>
          <a:xfrm>
            <a:off x="2419139" y="2667000"/>
            <a:ext cx="6325203" cy="1358701"/>
          </a:xfrm>
          <a:prstGeom prst="rect">
            <a:avLst/>
          </a:prstGeom>
        </p:spPr>
        <p:txBody>
          <a:bodyPr/>
          <a:lstStyle/>
          <a:p>
            <a:pPr/>
            <a:r>
              <a:t>What is Workflow?</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 name="Shape 101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a:t>
            </a:r>
            <a:r>
              <a:rPr i="1"/>
              <a:t>service</a:t>
            </a:r>
            <a:r>
              <a:t> and </a:t>
            </a:r>
            <a:r>
              <a:rPr i="1"/>
              <a:t>db</a:t>
            </a:r>
            <a:r>
              <a:t> containers are pulled in </a:t>
            </a:r>
            <a:r>
              <a:rPr i="1"/>
              <a:t>parallel</a:t>
            </a:r>
            <a:r>
              <a:t>.</a:t>
            </a:r>
          </a:p>
        </p:txBody>
      </p:sp>
      <p:sp>
        <p:nvSpPr>
          <p:cNvPr id="1020" name="Shape 102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trike="sngStrike" sz="1200">
                <a:solidFill>
                  <a:srgbClr val="008F00"/>
                </a:solidFill>
                <a:latin typeface="Menlo"/>
                <a:ea typeface="Menlo"/>
                <a:cs typeface="Menlo"/>
                <a:sym typeface="Menlo"/>
              </a:defRPr>
            </a:pPr>
            <a:r>
              <a:t>    </a:t>
            </a:r>
            <a:r>
              <a:rPr b="0">
                <a:solidFill>
                  <a:srgbClr val="000000"/>
                </a:solidFill>
              </a:rPr>
              <a:t>docker.image(</a:t>
            </a:r>
            <a:r>
              <a:t>"10.100.198.200:5000/books-ms"</a:t>
            </a:r>
            <a:r>
              <a:rPr b="0">
                <a:solidFill>
                  <a:srgbClr val="000000"/>
                </a:solidFill>
              </a:rPr>
              <a:t>).pull()</a:t>
            </a:r>
            <a:endParaRPr b="0">
              <a:solidFill>
                <a:srgbClr val="000000"/>
              </a:solidFill>
            </a:endParaRPr>
          </a:p>
          <a:p>
            <a:pPr marL="0" indent="0" defTabSz="457200">
              <a:lnSpc>
                <a:spcPct val="100000"/>
              </a:lnSpc>
              <a:spcBef>
                <a:spcPts val="0"/>
              </a:spcBef>
              <a:buSzTx/>
              <a:buNone/>
              <a:defRPr b="1" strike="sngStrike" sz="1200">
                <a:solidFill>
                  <a:srgbClr val="008F00"/>
                </a:solidFill>
                <a:latin typeface="Menlo"/>
                <a:ea typeface="Menlo"/>
                <a:cs typeface="Menlo"/>
                <a:sym typeface="Menlo"/>
              </a:defRPr>
            </a:pPr>
            <a:r>
              <a:rPr b="0">
                <a:solidFill>
                  <a:srgbClr val="000000"/>
                </a:solidFill>
              </a:rPr>
              <a:t>    docker.image(</a:t>
            </a:r>
            <a:r>
              <a:t>“mongo”</a:t>
            </a:r>
            <a:r>
              <a:rPr b="0">
                <a:solidFill>
                  <a:srgbClr val="000000"/>
                </a:solidFill>
              </a:rPr>
              <a:t>).pull()</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t>pull = [:]</a:t>
            </a:r>
          </a:p>
          <a:p>
            <a:pPr marL="0" indent="0" defTabSz="457200">
              <a:lnSpc>
                <a:spcPct val="100000"/>
              </a:lnSpc>
              <a:spcBef>
                <a:spcPts val="0"/>
              </a:spcBef>
              <a:buSzTx/>
              <a:buNone/>
              <a:defRPr b="1" sz="1200">
                <a:solidFill>
                  <a:srgbClr val="008F00"/>
                </a:solidFill>
                <a:latin typeface="Menlo"/>
                <a:ea typeface="Menlo"/>
                <a:cs typeface="Menlo"/>
                <a:sym typeface="Menlo"/>
              </a:defRPr>
            </a:pPr>
            <a:r>
              <a:t>    pull[</a:t>
            </a:r>
            <a:r>
              <a:t>"service"</a:t>
            </a:r>
            <a:r>
              <a:t>] = {</a:t>
            </a:r>
          </a:p>
          <a:p>
            <a:pPr marL="0" indent="0" defTabSz="457200">
              <a:lnSpc>
                <a:spcPct val="100000"/>
              </a:lnSpc>
              <a:spcBef>
                <a:spcPts val="0"/>
              </a:spcBef>
              <a:buSzTx/>
              <a:buNone/>
              <a:defRPr b="1" sz="1200">
                <a:solidFill>
                  <a:srgbClr val="008F00"/>
                </a:solidFill>
                <a:latin typeface="Menlo"/>
                <a:ea typeface="Menlo"/>
                <a:cs typeface="Menlo"/>
                <a:sym typeface="Menlo"/>
              </a:defRPr>
            </a:pPr>
            <a:r>
              <a:t>        docker.image(</a:t>
            </a:r>
            <a:r>
              <a:t>"10.100.198.200:5000/books-ms"</a:t>
            </a:r>
            <a:r>
              <a:t>).pull()</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p>
          <a:p>
            <a:pPr marL="0" indent="0" defTabSz="457200">
              <a:lnSpc>
                <a:spcPct val="100000"/>
              </a:lnSpc>
              <a:spcBef>
                <a:spcPts val="0"/>
              </a:spcBef>
              <a:buSzTx/>
              <a:buNone/>
              <a:defRPr b="1" sz="1200">
                <a:solidFill>
                  <a:srgbClr val="008F00"/>
                </a:solidFill>
                <a:latin typeface="Menlo"/>
                <a:ea typeface="Menlo"/>
                <a:cs typeface="Menlo"/>
                <a:sym typeface="Menlo"/>
              </a:defRPr>
            </a:pPr>
            <a:r>
              <a:t>    pull[</a:t>
            </a:r>
            <a:r>
              <a:t>"db"</a:t>
            </a:r>
            <a:r>
              <a:t>] = {</a:t>
            </a:r>
          </a:p>
          <a:p>
            <a:pPr marL="0" indent="0" defTabSz="457200">
              <a:lnSpc>
                <a:spcPct val="100000"/>
              </a:lnSpc>
              <a:spcBef>
                <a:spcPts val="0"/>
              </a:spcBef>
              <a:buSzTx/>
              <a:buNone/>
              <a:defRPr b="1" sz="1200">
                <a:solidFill>
                  <a:srgbClr val="008F00"/>
                </a:solidFill>
                <a:latin typeface="Menlo"/>
                <a:ea typeface="Menlo"/>
                <a:cs typeface="Menlo"/>
                <a:sym typeface="Menlo"/>
              </a:defRPr>
            </a:pPr>
            <a:r>
              <a:t>        docker.image(</a:t>
            </a:r>
            <a:r>
              <a:t>"mongo"</a:t>
            </a:r>
            <a:r>
              <a:t>).pull()</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p>
          <a:p>
            <a:pPr marL="0" indent="0" defTabSz="457200">
              <a:lnSpc>
                <a:spcPct val="100000"/>
              </a:lnSpc>
              <a:spcBef>
                <a:spcPts val="0"/>
              </a:spcBef>
              <a:buSzTx/>
              <a:buNone/>
              <a:defRPr b="1" sz="1200">
                <a:solidFill>
                  <a:srgbClr val="008F00"/>
                </a:solidFill>
                <a:latin typeface="Menlo"/>
                <a:ea typeface="Menlo"/>
                <a:cs typeface="Menlo"/>
                <a:sym typeface="Menlo"/>
              </a:defRPr>
            </a:pPr>
            <a:r>
              <a:t>    parallel pull</a:t>
            </a:r>
          </a:p>
        </p:txBody>
      </p:sp>
      <p:sp>
        <p:nvSpPr>
          <p:cNvPr id="1021" name="Shape 1021"/>
          <p:cNvSpPr/>
          <p:nvPr/>
        </p:nvSpPr>
        <p:spPr>
          <a:xfrm>
            <a:off x="1451139" y="1039761"/>
            <a:ext cx="6325203" cy="712641"/>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chor="b">
            <a:normAutofit fontScale="100000" lnSpcReduction="0"/>
          </a:bodyPr>
          <a:lstStyle>
            <a:lvl1pPr>
              <a:defRPr sz="3600">
                <a:solidFill>
                  <a:srgbClr val="CB3725"/>
                </a:solidFill>
                <a:latin typeface="PT Sans"/>
                <a:ea typeface="PT Sans"/>
                <a:cs typeface="PT Sans"/>
                <a:sym typeface="PT Sans"/>
              </a:defRPr>
            </a:lvl1pPr>
          </a:lstStyle>
          <a:p>
            <a:pPr/>
            <a:r>
              <a:t>Key Workflow DSL – parallel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3" name="Shape 1023"/>
          <p:cNvSpPr/>
          <p:nvPr>
            <p:ph type="title"/>
          </p:nvPr>
        </p:nvSpPr>
        <p:spPr>
          <a:xfrm>
            <a:off x="665995" y="63499"/>
            <a:ext cx="7722745" cy="1358702"/>
          </a:xfrm>
          <a:prstGeom prst="rect">
            <a:avLst/>
          </a:prstGeom>
        </p:spPr>
        <p:txBody>
          <a:bodyPr/>
          <a:lstStyle/>
          <a:p>
            <a:pPr/>
            <a:r>
              <a:t>Key Workflow DSL – execution control</a:t>
            </a:r>
          </a:p>
        </p:txBody>
      </p:sp>
      <p:sp>
        <p:nvSpPr>
          <p:cNvPr id="1024" name="Shape 1024"/>
          <p:cNvSpPr/>
          <p:nvPr>
            <p:ph type="body" sz="half" idx="4294967295"/>
          </p:nvPr>
        </p:nvSpPr>
        <p:spPr>
          <a:xfrm>
            <a:off x="518099" y="1457034"/>
            <a:ext cx="3963003" cy="4526103"/>
          </a:xfrm>
          <a:prstGeom prst="rect">
            <a:avLst/>
          </a:prstGeom>
        </p:spPr>
        <p:txBody>
          <a:bodyPr lIns="91423" tIns="91423" rIns="91423" bIns="91423"/>
          <a:lstStyle/>
          <a:p>
            <a:pPr marL="365758" indent="-54863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try 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a:t>
            </a:r>
          </a:p>
          <a:p>
            <a:pPr marL="365758" indent="-54863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pause</a:t>
            </a:r>
          </a:p>
          <a:p>
            <a:pPr marL="365758" indent="-548638">
              <a:lnSpc>
                <a:spcPct val="100000"/>
              </a:lnSpc>
              <a:spcBef>
                <a:spcPts val="0"/>
              </a:spcBef>
              <a:buSzTx/>
              <a:buNone/>
              <a:defRPr sz="2000">
                <a:solidFill>
                  <a:srgbClr val="54585B"/>
                </a:solidFill>
                <a:latin typeface="Courier New"/>
                <a:ea typeface="Courier New"/>
                <a:cs typeface="Courier New"/>
                <a:sym typeface="Courier New"/>
              </a:defRPr>
            </a:pPr>
            <a:r>
              <a:t>sleep time: 10,</a:t>
            </a:r>
          </a:p>
          <a:p>
            <a:pPr marL="365758" indent="-548638">
              <a:lnSpc>
                <a:spcPct val="100000"/>
              </a:lnSpc>
              <a:spcBef>
                <a:spcPts val="0"/>
              </a:spcBef>
              <a:buSzTx/>
              <a:buNone/>
              <a:defRPr sz="2000">
                <a:solidFill>
                  <a:srgbClr val="54585B"/>
                </a:solidFill>
                <a:latin typeface="Courier New"/>
                <a:ea typeface="Courier New"/>
                <a:cs typeface="Courier New"/>
                <a:sym typeface="Courier New"/>
              </a:defRPr>
            </a:pPr>
            <a:r>
              <a:t>  unit: 'MINUTES'</a:t>
            </a:r>
          </a:p>
        </p:txBody>
      </p:sp>
      <p:sp>
        <p:nvSpPr>
          <p:cNvPr id="1025" name="Shape 1025"/>
          <p:cNvSpPr/>
          <p:nvPr/>
        </p:nvSpPr>
        <p:spPr>
          <a:xfrm>
            <a:off x="4187349" y="838549"/>
            <a:ext cx="4738802" cy="41325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a:defRPr sz="2000">
                <a:solidFill>
                  <a:srgbClr val="54585B"/>
                </a:solidFill>
                <a:latin typeface="Courier New"/>
                <a:ea typeface="Courier New"/>
                <a:cs typeface="Courier New"/>
                <a:sym typeface="Courier New"/>
              </a:defRPr>
            </a:pPr>
          </a:p>
          <a:p>
            <a:pPr>
              <a:defRPr sz="2000">
                <a:solidFill>
                  <a:srgbClr val="54585B"/>
                </a:solidFill>
                <a:latin typeface="PT Sans"/>
                <a:ea typeface="PT Sans"/>
                <a:cs typeface="PT Sans"/>
                <a:sym typeface="PT Sans"/>
              </a:defRPr>
            </a:pPr>
          </a:p>
          <a:p>
            <a:pPr>
              <a:defRPr sz="2000">
                <a:solidFill>
                  <a:srgbClr val="54585B"/>
                </a:solidFill>
                <a:latin typeface="PT Sans"/>
                <a:ea typeface="PT Sans"/>
                <a:cs typeface="PT Sans"/>
                <a:sym typeface="PT Sans"/>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wait for event</a:t>
            </a:r>
          </a:p>
          <a:p>
            <a:pPr>
              <a:defRPr sz="2000">
                <a:solidFill>
                  <a:srgbClr val="54585B"/>
                </a:solidFill>
                <a:latin typeface="Courier New"/>
                <a:ea typeface="Courier New"/>
                <a:cs typeface="Courier New"/>
                <a:sym typeface="Courier New"/>
              </a:defRPr>
            </a:pPr>
            <a:r>
              <a:t>waitUntil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p>
          <a:p>
            <a:pPr marL="457200" indent="-406400">
              <a:buClr>
                <a:srgbClr val="54585B"/>
              </a:buClr>
              <a:buSzPct val="100000"/>
              <a:buFont typeface="Arial"/>
              <a:buChar char="●"/>
              <a:defRPr sz="2000">
                <a:solidFill>
                  <a:srgbClr val="54585B"/>
                </a:solidFill>
                <a:latin typeface="PT Sans"/>
                <a:ea typeface="PT Sans"/>
                <a:cs typeface="PT Sans"/>
                <a:sym typeface="PT Sans"/>
              </a:defRPr>
            </a:pPr>
            <a:r>
              <a:t>timeout</a:t>
            </a:r>
          </a:p>
          <a:p>
            <a:pPr>
              <a:defRPr sz="2000">
                <a:solidFill>
                  <a:srgbClr val="54585B"/>
                </a:solidFill>
                <a:latin typeface="Courier New"/>
                <a:ea typeface="Courier New"/>
                <a:cs typeface="Courier New"/>
                <a:sym typeface="Courier New"/>
              </a:defRPr>
            </a:pPr>
            <a:r>
              <a:t>timeout(time: 100,</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unit: 'SECONDS') {</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defRPr sz="2000">
                <a:solidFill>
                  <a:srgbClr val="54585B"/>
                </a:solidFill>
                <a:latin typeface="Courier New"/>
                <a:ea typeface="Courier New"/>
                <a:cs typeface="Courier New"/>
                <a:sym typeface="Courier New"/>
              </a:defRPr>
            </a:pPr>
            <a:r>
              <a:t>}</a:t>
            </a:r>
          </a:p>
        </p:txBody>
      </p:sp>
      <p:sp>
        <p:nvSpPr>
          <p:cNvPr id="1026" name="Shape 1026"/>
          <p:cNvSpPr/>
          <p:nvPr/>
        </p:nvSpPr>
        <p:spPr>
          <a:xfrm>
            <a:off x="7684690" y="1882374"/>
            <a:ext cx="4480130" cy="2926049"/>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p>
            <a:pPr marL="365758" indent="-548638">
              <a:defRPr sz="2000">
                <a:solidFill>
                  <a:srgbClr val="54585B"/>
                </a:solidFill>
                <a:latin typeface="PT Sans"/>
                <a:ea typeface="PT Sans"/>
                <a:cs typeface="PT Sans"/>
                <a:sym typeface="PT Sans"/>
              </a:defRPr>
            </a:pPr>
            <a:r>
              <a:t>You can also rely on Groovy control flow syntax</a:t>
            </a:r>
          </a:p>
          <a:p>
            <a:pPr marL="365758" indent="-548638">
              <a:defRPr sz="2000">
                <a:solidFill>
                  <a:srgbClr val="54585B"/>
                </a:solidFill>
                <a:latin typeface="PT Sans"/>
                <a:ea typeface="PT Sans"/>
                <a:cs typeface="PT Sans"/>
                <a:sym typeface="PT Sans"/>
              </a:defRPr>
            </a:pPr>
          </a:p>
          <a:p>
            <a:pPr marL="365758" indent="-548638">
              <a:defRPr sz="2000">
                <a:solidFill>
                  <a:srgbClr val="54585B"/>
                </a:solidFill>
                <a:latin typeface="Courier New"/>
                <a:ea typeface="Courier New"/>
                <a:cs typeface="Courier New"/>
                <a:sym typeface="Courier New"/>
              </a:defRPr>
            </a:pPr>
            <a:r>
              <a:t>while(something) {</a:t>
            </a:r>
          </a:p>
          <a:p>
            <a:pPr marL="365758" indent="-548638">
              <a:defRPr sz="2000">
                <a:solidFill>
                  <a:srgbClr val="54585B"/>
                </a:solidFill>
                <a:latin typeface="Courier New"/>
                <a:ea typeface="Courier New"/>
                <a:cs typeface="Courier New"/>
                <a:sym typeface="Courier New"/>
              </a:defRPr>
            </a:pPr>
            <a:r>
              <a:t>    // do something</a:t>
            </a:r>
          </a:p>
          <a:p>
            <a:pPr marL="365758" indent="-548638">
              <a:defRPr sz="2000">
                <a:solidFill>
                  <a:srgbClr val="54585B"/>
                </a:solidFill>
                <a:latin typeface="Courier New"/>
                <a:ea typeface="Courier New"/>
                <a:cs typeface="Courier New"/>
                <a:sym typeface="Courier New"/>
              </a:defRPr>
            </a:pPr>
            <a:r>
              <a:t>    if (something_else) {</a:t>
            </a:r>
          </a:p>
          <a:p>
            <a:pPr indent="457200">
              <a:defRPr sz="2000">
                <a:solidFill>
                  <a:srgbClr val="54585B"/>
                </a:solidFill>
                <a:latin typeface="Courier New"/>
                <a:ea typeface="Courier New"/>
                <a:cs typeface="Courier New"/>
                <a:sym typeface="Courier New"/>
              </a:defRPr>
            </a:pPr>
            <a:r>
              <a:t>    // do something else</a:t>
            </a:r>
          </a:p>
          <a:p>
            <a:pPr marL="365758" indent="-548638">
              <a:defRPr sz="2000">
                <a:solidFill>
                  <a:srgbClr val="54585B"/>
                </a:solidFill>
                <a:latin typeface="Courier New"/>
                <a:ea typeface="Courier New"/>
                <a:cs typeface="Courier New"/>
                <a:sym typeface="Courier New"/>
              </a:defRPr>
            </a:pPr>
            <a:r>
              <a:t>    } </a:t>
            </a:r>
          </a:p>
          <a:p>
            <a:pPr marL="365758" indent="-548638">
              <a:defRPr sz="2000">
                <a:solidFill>
                  <a:srgbClr val="54585B"/>
                </a:solidFill>
                <a:latin typeface="Courier New"/>
                <a:ea typeface="Courier New"/>
                <a:cs typeface="Courier New"/>
                <a:sym typeface="Courier New"/>
              </a:defRPr>
            </a:pPr>
            <a:r>
              <a: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8" name="Shape 1028"/>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 execution of </a:t>
            </a:r>
            <a:r>
              <a:rPr i="1"/>
              <a:t>post-deployment tests</a:t>
            </a:r>
            <a:r>
              <a:t> is retried in case of a failure.</a:t>
            </a:r>
          </a:p>
        </p:txBody>
      </p:sp>
      <p:sp>
        <p:nvSpPr>
          <p:cNvPr id="1029" name="Shape 102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retry(</a:t>
            </a:r>
            <a:r>
              <a:rPr>
                <a:solidFill>
                  <a:srgbClr val="0433FF"/>
                </a:solidFill>
              </a:rPr>
              <a:t>2</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endParaRPr b="1">
              <a:solidFill>
                <a:srgbClr val="008F00"/>
              </a:solidFill>
            </a:endParaRPr>
          </a:p>
          <a:p>
            <a:pPr marL="0" indent="0" defTabSz="457200">
              <a:lnSpc>
                <a:spcPct val="100000"/>
              </a:lnSpc>
              <a:spcBef>
                <a:spcPts val="0"/>
              </a:spcBef>
              <a:buSzTx/>
              <a:buNone/>
              <a:defRPr sz="1200">
                <a:latin typeface="Menlo"/>
                <a:ea typeface="Menlo"/>
                <a:cs typeface="Menlo"/>
                <a:sym typeface="Menlo"/>
              </a:defRPr>
            </a:pPr>
            <a:r>
              <a:t>}</a:t>
            </a:r>
          </a:p>
        </p:txBody>
      </p:sp>
      <p:sp>
        <p:nvSpPr>
          <p:cNvPr id="1030" name="Shape 1030"/>
          <p:cNvSpPr/>
          <p:nvPr>
            <p:ph type="title"/>
          </p:nvPr>
        </p:nvSpPr>
        <p:spPr>
          <a:xfrm>
            <a:off x="665995" y="279400"/>
            <a:ext cx="7722745" cy="1358701"/>
          </a:xfrm>
          <a:prstGeom prst="rect">
            <a:avLst/>
          </a:prstGeom>
        </p:spPr>
        <p:txBody>
          <a:bodyPr anchor="b"/>
          <a:lstStyle/>
          <a:p>
            <a:pPr/>
            <a:r>
              <a:t>Key Workflow DSL – execution control</a:t>
            </a:r>
          </a:p>
        </p:txBody>
      </p:sp>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2" name="Shape 1032"/>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endParaRPr b="0">
              <a:solidFill>
                <a:srgbClr val="54585B"/>
              </a:solidFill>
            </a:endParaRPr>
          </a:p>
          <a:p>
            <a:pPr/>
          </a:p>
          <a:p>
            <a:pPr/>
            <a:r>
              <a:t>Change the script so that there is a pause of </a:t>
            </a:r>
            <a:r>
              <a:rPr i="1"/>
              <a:t>2 seconds</a:t>
            </a:r>
            <a:r>
              <a:t> after the service is deployed.</a:t>
            </a:r>
          </a:p>
        </p:txBody>
      </p:sp>
      <p:sp>
        <p:nvSpPr>
          <p:cNvPr id="1033" name="Shape 1033"/>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sleep </a:t>
            </a:r>
            <a:r>
              <a:rPr>
                <a:solidFill>
                  <a:srgbClr val="0433FF"/>
                </a:solidFill>
              </a:rPr>
              <a:t>2</a:t>
            </a:r>
          </a:p>
        </p:txBody>
      </p:sp>
      <p:sp>
        <p:nvSpPr>
          <p:cNvPr id="1034" name="Shape 1034"/>
          <p:cNvSpPr/>
          <p:nvPr>
            <p:ph type="title"/>
          </p:nvPr>
        </p:nvSpPr>
        <p:spPr>
          <a:xfrm>
            <a:off x="665995" y="279400"/>
            <a:ext cx="7722745" cy="1358701"/>
          </a:xfrm>
          <a:prstGeom prst="rect">
            <a:avLst/>
          </a:prstGeom>
        </p:spPr>
        <p:txBody>
          <a:bodyPr anchor="b"/>
          <a:lstStyle/>
          <a:p>
            <a:pPr/>
            <a:r>
              <a:t>Key Workflow DSL – execution control</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6" name="Shape 1036"/>
          <p:cNvSpPr/>
          <p:nvPr>
            <p:ph type="title"/>
          </p:nvPr>
        </p:nvSpPr>
        <p:spPr>
          <a:xfrm>
            <a:off x="1199939" y="1041400"/>
            <a:ext cx="6325203" cy="1358701"/>
          </a:xfrm>
          <a:prstGeom prst="rect">
            <a:avLst/>
          </a:prstGeom>
        </p:spPr>
        <p:txBody>
          <a:bodyPr/>
          <a:lstStyle/>
          <a:p>
            <a:pPr/>
            <a:r>
              <a:t>Key Workflow DSL – checkpoint</a:t>
            </a:r>
          </a:p>
        </p:txBody>
      </p:sp>
      <p:sp>
        <p:nvSpPr>
          <p:cNvPr id="1037" name="Shape 1037"/>
          <p:cNvSpPr/>
          <p:nvPr>
            <p:ph type="body" idx="4294967295"/>
          </p:nvPr>
        </p:nvSpPr>
        <p:spPr>
          <a:xfrm>
            <a:off x="1641231" y="3089432"/>
            <a:ext cx="9715725" cy="3446035"/>
          </a:xfrm>
          <a:prstGeom prst="rect">
            <a:avLst/>
          </a:prstGeom>
        </p:spPr>
        <p:txBody>
          <a:bodyPr lIns="91423" tIns="91423" rIns="91423" bIns="91423"/>
          <a:lstStyle/>
          <a:p>
            <a:pPr marL="182879" indent="-182879">
              <a:lnSpc>
                <a:spcPct val="100000"/>
              </a:lnSpc>
              <a:spcBef>
                <a:spcPts val="0"/>
              </a:spcBef>
              <a:buSzTx/>
              <a:buNone/>
              <a:defRPr>
                <a:solidFill>
                  <a:srgbClr val="54585B"/>
                </a:solidFill>
                <a:latin typeface="PT Sans"/>
                <a:ea typeface="PT Sans"/>
                <a:cs typeface="PT Sans"/>
                <a:sym typeface="PT Sans"/>
              </a:defRPr>
            </a:pPr>
            <a:r>
              <a:t>Complex workflow may fail due to external causes (test resource offline, etc…)</a:t>
            </a:r>
          </a:p>
          <a:p>
            <a:pPr marL="182879" indent="-182879">
              <a:lnSpc>
                <a:spcPct val="100000"/>
              </a:lnSpc>
              <a:spcBef>
                <a:spcPts val="0"/>
              </a:spcBef>
              <a:buSzTx/>
              <a:buNone/>
              <a:defRPr>
                <a:solidFill>
                  <a:srgbClr val="54585B"/>
                </a:solidFill>
                <a:latin typeface="PT Sans"/>
                <a:ea typeface="PT Sans"/>
                <a:cs typeface="PT Sans"/>
                <a:sym typeface="PT Sans"/>
              </a:defRPr>
            </a:pPr>
            <a:r>
              <a:t>Restarting from step 1 would be a waste of time and resources</a:t>
            </a:r>
          </a:p>
          <a:p>
            <a:pPr marL="182879" indent="-182879">
              <a:lnSpc>
                <a:spcPct val="100000"/>
              </a:lnSpc>
              <a:spcBef>
                <a:spcPts val="0"/>
              </a:spcBef>
              <a:buSzTx/>
              <a:buNone/>
              <a:defRPr>
                <a:solidFill>
                  <a:srgbClr val="54585B"/>
                </a:solidFill>
                <a:latin typeface="PT Sans"/>
                <a:ea typeface="PT Sans"/>
                <a:cs typeface="PT Sans"/>
                <a:sym typeface="PT Sans"/>
              </a:defRPr>
            </a:pPr>
          </a:p>
          <a:p>
            <a:pPr marL="182879" indent="-182879">
              <a:lnSpc>
                <a:spcPct val="100000"/>
              </a:lnSpc>
              <a:spcBef>
                <a:spcPts val="0"/>
              </a:spcBef>
              <a:buSzTx/>
              <a:buNone/>
              <a:defRPr>
                <a:solidFill>
                  <a:srgbClr val="54585B"/>
                </a:solidFill>
                <a:latin typeface="PT Sans"/>
                <a:ea typeface="PT Sans"/>
                <a:cs typeface="PT Sans"/>
                <a:sym typeface="PT Sans"/>
              </a:defRPr>
            </a:pPr>
            <a:r>
              <a:t>Checkpoints capture the workflow state</a:t>
            </a:r>
          </a:p>
          <a:p>
            <a:pPr marL="182879" indent="-182879">
              <a:lnSpc>
                <a:spcPct val="100000"/>
              </a:lnSpc>
              <a:spcBef>
                <a:spcPts val="0"/>
              </a:spcBef>
              <a:buSzTx/>
              <a:buNone/>
              <a:defRPr>
                <a:solidFill>
                  <a:srgbClr val="54585B"/>
                </a:solidFill>
                <a:latin typeface="PT Sans"/>
                <a:ea typeface="PT Sans"/>
                <a:cs typeface="PT Sans"/>
                <a:sym typeface="PT Sans"/>
              </a:defRPr>
            </a:pPr>
          </a:p>
          <a:p>
            <a:pPr marL="182879" indent="-182879">
              <a:lnSpc>
                <a:spcPct val="100000"/>
              </a:lnSpc>
              <a:spcBef>
                <a:spcPts val="0"/>
              </a:spcBef>
              <a:buSzTx/>
              <a:buNone/>
              <a:defRPr>
                <a:solidFill>
                  <a:srgbClr val="54585B"/>
                </a:solidFill>
                <a:latin typeface="PT Sans"/>
                <a:ea typeface="PT Sans"/>
                <a:cs typeface="PT Sans"/>
                <a:sym typeface="PT Sans"/>
              </a:defRPr>
            </a:pPr>
            <a:r>
              <a:t>Allow to start a new execution from intermediate state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9" name="Shape 1039"/>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endParaRPr b="1">
              <a:solidFill>
                <a:srgbClr val="006098"/>
              </a:solidFill>
            </a:endParaRPr>
          </a:p>
          <a:p>
            <a:pPr/>
            <a:r>
              <a:t>Add checkpoint </a:t>
            </a:r>
            <a:r>
              <a:rPr i="1"/>
              <a:t>deploy</a:t>
            </a:r>
            <a:r>
              <a:t> before deployment to production</a:t>
            </a:r>
          </a:p>
        </p:txBody>
      </p:sp>
      <p:sp>
        <p:nvSpPr>
          <p:cNvPr id="1040" name="Shape 104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checkpoint </a:t>
            </a:r>
            <a:r>
              <a:rPr b="1">
                <a:solidFill>
                  <a:srgbClr val="008F00"/>
                </a:solidFill>
              </a:rPr>
              <a:t>"deploy"</a:t>
            </a:r>
          </a:p>
        </p:txBody>
      </p:sp>
      <p:sp>
        <p:nvSpPr>
          <p:cNvPr id="1041" name="Shape 1041"/>
          <p:cNvSpPr/>
          <p:nvPr>
            <p:ph type="title"/>
          </p:nvPr>
        </p:nvSpPr>
        <p:spPr>
          <a:xfrm>
            <a:off x="882439" y="393700"/>
            <a:ext cx="6325203" cy="1358701"/>
          </a:xfrm>
          <a:prstGeom prst="rect">
            <a:avLst/>
          </a:prstGeom>
        </p:spPr>
        <p:txBody>
          <a:bodyPr anchor="b"/>
          <a:lstStyle/>
          <a:p>
            <a:pPr/>
            <a:r>
              <a:t>Key Workflow DSL – checkpoint</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3" name="Shape 1043"/>
          <p:cNvSpPr/>
          <p:nvPr>
            <p:ph type="title"/>
          </p:nvPr>
        </p:nvSpPr>
        <p:spPr>
          <a:xfrm>
            <a:off x="1352339" y="393700"/>
            <a:ext cx="6325203" cy="1358698"/>
          </a:xfrm>
          <a:prstGeom prst="rect">
            <a:avLst/>
          </a:prstGeom>
        </p:spPr>
        <p:txBody>
          <a:bodyPr/>
          <a:lstStyle/>
          <a:p>
            <a:pPr/>
            <a:r>
              <a:t>Workflow Stage View</a:t>
            </a:r>
          </a:p>
        </p:txBody>
      </p:sp>
      <p:pic>
        <p:nvPicPr>
          <p:cNvPr id="1044" name="image27.png"/>
          <p:cNvPicPr>
            <a:picLocks noChangeAspect="1"/>
          </p:cNvPicPr>
          <p:nvPr/>
        </p:nvPicPr>
        <p:blipFill>
          <a:blip r:embed="rId2">
            <a:extLst/>
          </a:blip>
          <a:stretch>
            <a:fillRect/>
          </a:stretch>
        </p:blipFill>
        <p:spPr>
          <a:xfrm>
            <a:off x="5603311" y="1902824"/>
            <a:ext cx="6325202" cy="3417449"/>
          </a:xfrm>
          <a:prstGeom prst="rect">
            <a:avLst/>
          </a:prstGeom>
          <a:ln w="12700">
            <a:miter lim="400000"/>
          </a:ln>
        </p:spPr>
      </p:pic>
      <p:sp>
        <p:nvSpPr>
          <p:cNvPr id="1045" name="Shape 1045"/>
          <p:cNvSpPr/>
          <p:nvPr>
            <p:ph type="body" sz="half" idx="4294967295"/>
          </p:nvPr>
        </p:nvSpPr>
        <p:spPr>
          <a:xfrm>
            <a:off x="325440" y="1704564"/>
            <a:ext cx="4802016" cy="4883389"/>
          </a:xfrm>
          <a:prstGeom prst="rect">
            <a:avLst/>
          </a:prstGeom>
        </p:spPr>
        <p:txBody>
          <a:bodyPr lIns="91423" tIns="91423" rIns="91423" bIns="91423"/>
          <a:lstStyle>
            <a:lvl1pPr marL="170078" indent="-170078" defTabSz="850391">
              <a:lnSpc>
                <a:spcPct val="100000"/>
              </a:lnSpc>
              <a:spcBef>
                <a:spcPts val="0"/>
              </a:spcBef>
              <a:buSzTx/>
              <a:buNone/>
              <a:defRPr sz="2600">
                <a:solidFill>
                  <a:srgbClr val="54585B"/>
                </a:solidFill>
                <a:latin typeface="PT Sans"/>
                <a:ea typeface="PT Sans"/>
                <a:cs typeface="PT Sans"/>
                <a:sym typeface="PT Sans"/>
              </a:defRPr>
            </a:lvl1pPr>
          </a:lstStyle>
          <a:p>
            <a:pPr/>
            <a:r>
              <a:t>When you have complex builds pipelines, it is useful to be able to see the progress of each stage. To that end, Jenkins Enterprise includes an extended visualization of workflow build history on the index page of a flow project, under Stage View. (You can also click on Full Stage View to get a full-screen view.)</a:t>
            </a:r>
          </a:p>
        </p:txBody>
      </p:sp>
      <p:sp>
        <p:nvSpPr>
          <p:cNvPr id="1046" name="Shape 1046"/>
          <p:cNvSpPr/>
          <p:nvPr/>
        </p:nvSpPr>
        <p:spPr>
          <a:xfrm>
            <a:off x="5556737" y="5414867"/>
            <a:ext cx="6558993" cy="1291088"/>
          </a:xfrm>
          <a:prstGeom prst="rect">
            <a:avLst/>
          </a:prstGeom>
          <a:ln w="12700">
            <a:miter lim="400000"/>
          </a:ln>
          <a:extLst>
            <a:ext uri="{C572A759-6A51-4108-AA02-DFA0A04FC94B}">
              <ma14:wrappingTextBoxFlag xmlns:ma14="http://schemas.microsoft.com/office/mac/drawingml/2011/main" val="1"/>
            </a:ext>
          </a:extLst>
        </p:spPr>
        <p:txBody>
          <a:bodyPr lIns="91423" tIns="91423" rIns="91423" bIns="91423">
            <a:normAutofit fontScale="100000" lnSpcReduction="0"/>
          </a:bodyPr>
          <a:lstStyle>
            <a:lvl1pPr marL="155447" indent="-155447" defTabSz="777240">
              <a:defRPr sz="2300">
                <a:solidFill>
                  <a:srgbClr val="54585B"/>
                </a:solidFill>
                <a:latin typeface="PT Sans"/>
                <a:ea typeface="PT Sans"/>
                <a:cs typeface="PT Sans"/>
                <a:sym typeface="PT Sans"/>
              </a:defRPr>
            </a:lvl1pPr>
          </a:lstStyle>
          <a:p>
            <a:pPr/>
            <a:r>
              <a:t>By adding Stage View to your Workflow jobs it allows users to easily identify the progress of each stage within the job.</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8" name="Shape 1048"/>
          <p:cNvSpPr/>
          <p:nvPr>
            <p:ph type="body" sz="half" idx="1"/>
          </p:nvPr>
        </p:nvSpPr>
        <p:spPr>
          <a:xfrm>
            <a:off x="799775" y="1693140"/>
            <a:ext cx="5793967" cy="4568100"/>
          </a:xfrm>
          <a:prstGeom prst="rect">
            <a:avLst/>
          </a:prstGeom>
        </p:spPr>
        <p:txBody>
          <a:bodyPr/>
          <a:lstStyle/>
          <a:p>
            <a:pPr marL="148131" indent="-148131" defTabSz="740663">
              <a:defRPr b="1" sz="2268">
                <a:solidFill>
                  <a:srgbClr val="006098"/>
                </a:solidFill>
              </a:defRPr>
            </a:pPr>
          </a:p>
          <a:p>
            <a:pPr marL="148131" indent="-148131" defTabSz="740663">
              <a:defRPr b="1" sz="2268">
                <a:solidFill>
                  <a:srgbClr val="006098"/>
                </a:solidFill>
              </a:defRPr>
            </a:pPr>
          </a:p>
          <a:p>
            <a:pPr marL="148131" indent="-148131" defTabSz="740663">
              <a:defRPr b="1" sz="2268">
                <a:solidFill>
                  <a:srgbClr val="006098"/>
                </a:solidFill>
              </a:defRPr>
            </a:pPr>
            <a:r>
              <a:t>Task</a:t>
            </a:r>
            <a:r>
              <a:rPr b="0">
                <a:solidFill>
                  <a:srgbClr val="54585B"/>
                </a:solidFill>
              </a:rPr>
              <a:t>:</a:t>
            </a:r>
          </a:p>
          <a:p>
            <a:pPr marL="148131" indent="-148131" defTabSz="740663">
              <a:defRPr sz="2268"/>
            </a:pPr>
            <a:endParaRPr b="1">
              <a:solidFill>
                <a:srgbClr val="006098"/>
              </a:solidFill>
            </a:endParaRPr>
          </a:p>
          <a:p>
            <a:pPr marL="148131" indent="-148131" defTabSz="740663">
              <a:defRPr sz="2268"/>
            </a:pPr>
            <a:r>
              <a:t>Convert the deployment workflow script into a template named </a:t>
            </a:r>
            <a:r>
              <a:rPr i="1"/>
              <a:t>my-template</a:t>
            </a:r>
            <a:r>
              <a:t>.</a:t>
            </a:r>
          </a:p>
          <a:p>
            <a:pPr marL="148131" indent="-148131" defTabSz="740663">
              <a:defRPr sz="2268"/>
            </a:pPr>
            <a:r>
              <a:t>Replace service name (books-ms), Registry IP and port (10.100.198.200:5000) and domain (http://10.100.199.201:8080) with variables.</a:t>
            </a:r>
          </a:p>
          <a:p>
            <a:pPr marL="148131" indent="-148131" defTabSz="740663">
              <a:defRPr sz="2268"/>
            </a:pPr>
            <a:r>
              <a:t>Create a new job called </a:t>
            </a:r>
            <a:r>
              <a:rPr i="1"/>
              <a:t>my-workflow-from-template</a:t>
            </a:r>
          </a:p>
        </p:txBody>
      </p:sp>
      <p:sp>
        <p:nvSpPr>
          <p:cNvPr id="1049" name="Shape 1049"/>
          <p:cNvSpPr/>
          <p:nvPr>
            <p:ph type="title"/>
          </p:nvPr>
        </p:nvSpPr>
        <p:spPr>
          <a:xfrm>
            <a:off x="882439" y="393700"/>
            <a:ext cx="6325203" cy="1358701"/>
          </a:xfrm>
          <a:prstGeom prst="rect">
            <a:avLst/>
          </a:prstGeom>
        </p:spPr>
        <p:txBody>
          <a:bodyPr anchor="b"/>
          <a:lstStyle/>
          <a:p>
            <a:pPr/>
            <a:r>
              <a:t>Workflow and Job Template</a:t>
            </a:r>
          </a:p>
        </p:txBody>
      </p:sp>
      <p:pic>
        <p:nvPicPr>
          <p:cNvPr id="1050" name="cje-workflow-from-template.png"/>
          <p:cNvPicPr>
            <a:picLocks noChangeAspect="1"/>
          </p:cNvPicPr>
          <p:nvPr/>
        </p:nvPicPr>
        <p:blipFill>
          <a:blip r:embed="rId2">
            <a:extLst/>
          </a:blip>
          <a:stretch>
            <a:fillRect/>
          </a:stretch>
        </p:blipFill>
        <p:spPr>
          <a:xfrm>
            <a:off x="6693131" y="3260599"/>
            <a:ext cx="5364400" cy="2759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52" name="Shape 1052"/>
          <p:cNvSpPr/>
          <p:nvPr>
            <p:ph type="title"/>
          </p:nvPr>
        </p:nvSpPr>
        <p:spPr>
          <a:xfrm>
            <a:off x="914400" y="2127737"/>
            <a:ext cx="10464801" cy="2111102"/>
          </a:xfrm>
          <a:prstGeom prst="rect">
            <a:avLst/>
          </a:prstGeom>
        </p:spPr>
        <p:txBody>
          <a:bodyPr/>
          <a:lstStyle/>
          <a:p>
            <a:pPr algn="ctr">
              <a:defRPr sz="2800"/>
            </a:pPr>
            <a:r>
              <a:t>Workflow with Docker</a:t>
            </a:r>
            <a:br/>
            <a:r>
              <a:rPr sz="3200"/>
              <a:t>Day 4</a:t>
            </a:r>
            <a:endParaRPr sz="3200"/>
          </a:p>
          <a:p>
            <a:pPr algn="ctr">
              <a:defRPr sz="3200"/>
            </a:pPr>
            <a:r>
              <a:t>Bring Your Own Project</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ph type="title"/>
          </p:nvPr>
        </p:nvSpPr>
        <p:spPr>
          <a:xfrm>
            <a:off x="2123087" y="833967"/>
            <a:ext cx="8227501" cy="836099"/>
          </a:xfrm>
          <a:prstGeom prst="rect">
            <a:avLst/>
          </a:prstGeom>
        </p:spPr>
        <p:txBody>
          <a:bodyPr/>
          <a:lstStyle/>
          <a:p>
            <a:pPr/>
            <a:r>
              <a:t>What is Jenkins Workflow</a:t>
            </a:r>
          </a:p>
        </p:txBody>
      </p:sp>
      <p:sp>
        <p:nvSpPr>
          <p:cNvPr id="755" name="Shape 755"/>
          <p:cNvSpPr/>
          <p:nvPr>
            <p:ph type="body" idx="1"/>
          </p:nvPr>
        </p:nvSpPr>
        <p:spPr>
          <a:xfrm>
            <a:off x="2123831" y="1691864"/>
            <a:ext cx="8226598" cy="4526103"/>
          </a:xfrm>
          <a:prstGeom prst="rect">
            <a:avLst/>
          </a:prstGeom>
        </p:spPr>
        <p:txBody>
          <a:bodyPr/>
          <a:lstStyle/>
          <a:p>
            <a:pPr/>
            <a:r>
              <a:t>CD is about setting a “pipeline”, from SCM commit to deployed application</a:t>
            </a:r>
          </a:p>
          <a:p>
            <a:pPr/>
          </a:p>
          <a:p>
            <a:pPr/>
          </a:p>
          <a:p>
            <a:pPr/>
          </a:p>
          <a:p>
            <a:pPr/>
            <a:r>
              <a:t>Jenkins can chain jobs this way, but ...</a:t>
            </a:r>
          </a:p>
        </p:txBody>
      </p:sp>
      <p:grpSp>
        <p:nvGrpSpPr>
          <p:cNvPr id="758" name="Group 758"/>
          <p:cNvGrpSpPr/>
          <p:nvPr/>
        </p:nvGrpSpPr>
        <p:grpSpPr>
          <a:xfrm>
            <a:off x="2312523" y="2863949"/>
            <a:ext cx="2362202" cy="571502"/>
            <a:chOff x="0" y="0"/>
            <a:chExt cx="2362200" cy="571501"/>
          </a:xfrm>
        </p:grpSpPr>
        <p:sp>
          <p:nvSpPr>
            <p:cNvPr id="756" name="Shape 756"/>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57" name="Shape 757"/>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Build</a:t>
              </a:r>
            </a:p>
          </p:txBody>
        </p:sp>
      </p:grpSp>
      <p:grpSp>
        <p:nvGrpSpPr>
          <p:cNvPr id="761" name="Group 761"/>
          <p:cNvGrpSpPr/>
          <p:nvPr/>
        </p:nvGrpSpPr>
        <p:grpSpPr>
          <a:xfrm>
            <a:off x="5055725" y="2863949"/>
            <a:ext cx="2362202" cy="571502"/>
            <a:chOff x="0" y="0"/>
            <a:chExt cx="2362200" cy="571501"/>
          </a:xfrm>
        </p:grpSpPr>
        <p:sp>
          <p:nvSpPr>
            <p:cNvPr id="759" name="Shape 759"/>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60" name="Shape 760"/>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Test</a:t>
              </a:r>
            </a:p>
          </p:txBody>
        </p:sp>
      </p:grpSp>
      <p:grpSp>
        <p:nvGrpSpPr>
          <p:cNvPr id="764" name="Group 764"/>
          <p:cNvGrpSpPr/>
          <p:nvPr/>
        </p:nvGrpSpPr>
        <p:grpSpPr>
          <a:xfrm>
            <a:off x="7798923" y="2863949"/>
            <a:ext cx="2362202" cy="571502"/>
            <a:chOff x="0" y="0"/>
            <a:chExt cx="2362200" cy="571501"/>
          </a:xfrm>
        </p:grpSpPr>
        <p:sp>
          <p:nvSpPr>
            <p:cNvPr id="762" name="Shape 762"/>
            <p:cNvSpPr/>
            <p:nvPr/>
          </p:nvSpPr>
          <p:spPr>
            <a:xfrm>
              <a:off x="0" y="-1"/>
              <a:ext cx="2362201" cy="571503"/>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763" name="Shape 763"/>
            <p:cNvSpPr/>
            <p:nvPr/>
          </p:nvSpPr>
          <p:spPr>
            <a:xfrm>
              <a:off x="0" y="106680"/>
              <a:ext cx="2362201" cy="358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Deploy</a:t>
              </a:r>
            </a:p>
          </p:txBody>
        </p:sp>
      </p:grpSp>
      <p:sp>
        <p:nvSpPr>
          <p:cNvPr id="765" name="Shape 765"/>
          <p:cNvSpPr/>
          <p:nvPr/>
        </p:nvSpPr>
        <p:spPr>
          <a:xfrm>
            <a:off x="4679486" y="3149699"/>
            <a:ext cx="371477" cy="1"/>
          </a:xfrm>
          <a:prstGeom prst="line">
            <a:avLst/>
          </a:prstGeom>
          <a:ln w="25400">
            <a:solidFill>
              <a:srgbClr val="262626"/>
            </a:solidFill>
            <a:tailEnd type="stealth"/>
          </a:ln>
        </p:spPr>
        <p:txBody>
          <a:bodyPr lIns="45718" tIns="45718" rIns="45718" bIns="45718"/>
          <a:lstStyle/>
          <a:p>
            <a:pPr/>
          </a:p>
        </p:txBody>
      </p:sp>
      <p:sp>
        <p:nvSpPr>
          <p:cNvPr id="766" name="Shape 766"/>
          <p:cNvSpPr/>
          <p:nvPr/>
        </p:nvSpPr>
        <p:spPr>
          <a:xfrm>
            <a:off x="7422687" y="3149699"/>
            <a:ext cx="371477" cy="2"/>
          </a:xfrm>
          <a:prstGeom prst="line">
            <a:avLst/>
          </a:prstGeom>
          <a:ln w="25400">
            <a:solidFill>
              <a:srgbClr val="262626"/>
            </a:solidFill>
            <a:tailEnd type="stealth"/>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ph type="title"/>
          </p:nvPr>
        </p:nvSpPr>
        <p:spPr>
          <a:xfrm>
            <a:off x="2123087" y="833967"/>
            <a:ext cx="8227501" cy="836099"/>
          </a:xfrm>
          <a:prstGeom prst="rect">
            <a:avLst/>
          </a:prstGeom>
        </p:spPr>
        <p:txBody>
          <a:bodyPr/>
          <a:lstStyle/>
          <a:p>
            <a:pPr/>
            <a:r>
              <a:t>Jenkins CD pipeline</a:t>
            </a:r>
          </a:p>
        </p:txBody>
      </p:sp>
      <p:sp>
        <p:nvSpPr>
          <p:cNvPr id="769" name="Shape 769"/>
          <p:cNvSpPr/>
          <p:nvPr>
            <p:ph type="body" idx="1"/>
          </p:nvPr>
        </p:nvSpPr>
        <p:spPr>
          <a:xfrm>
            <a:off x="2123825" y="1691906"/>
            <a:ext cx="8226598" cy="4953302"/>
          </a:xfrm>
          <a:prstGeom prst="rect">
            <a:avLst/>
          </a:prstGeom>
        </p:spPr>
        <p:txBody>
          <a:bodyPr/>
          <a:lstStyle/>
          <a:p>
            <a:pPr marL="365758" indent="-548638"/>
            <a:r>
              <a:t>a real world CD pipeline is way more complex !</a:t>
            </a:r>
          </a:p>
          <a:p>
            <a:pPr marL="365758" indent="-548638"/>
          </a:p>
          <a:p>
            <a:pPr marL="457200" indent="-406400">
              <a:buClr>
                <a:srgbClr val="54585B"/>
              </a:buClr>
              <a:buSzPct val="100000"/>
              <a:buFont typeface="Arial"/>
              <a:buChar char="●"/>
            </a:pPr>
            <a:r>
              <a:t>requires (complex) conditional logic</a:t>
            </a:r>
          </a:p>
          <a:p>
            <a:pPr marL="457200" indent="-406400">
              <a:buClr>
                <a:srgbClr val="54585B"/>
              </a:buClr>
              <a:buSzPct val="100000"/>
              <a:buFont typeface="Arial"/>
              <a:buChar char="●"/>
            </a:pPr>
            <a:r>
              <a:t>requires resources allocation and cleanup</a:t>
            </a:r>
          </a:p>
          <a:p>
            <a:pPr marL="457200" indent="-406400">
              <a:buClr>
                <a:srgbClr val="54585B"/>
              </a:buClr>
              <a:buSzPct val="100000"/>
              <a:buFont typeface="Arial"/>
              <a:buChar char="●"/>
            </a:pPr>
            <a:r>
              <a:t>involves human interaction for manual approval </a:t>
            </a:r>
          </a:p>
          <a:p>
            <a:pPr marL="457200" indent="-406400">
              <a:buClr>
                <a:srgbClr val="54585B"/>
              </a:buClr>
              <a:buSzPct val="100000"/>
              <a:buFont typeface="Arial"/>
              <a:buChar char="●"/>
            </a:pPr>
            <a:r>
              <a:t>should be resumable at some point on failure</a:t>
            </a:r>
          </a:p>
        </p:txBody>
      </p:sp>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